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9" r:id="rId4"/>
    <p:sldId id="268" r:id="rId5"/>
    <p:sldId id="261" r:id="rId6"/>
    <p:sldId id="262" r:id="rId7"/>
    <p:sldId id="263" r:id="rId8"/>
    <p:sldId id="264" r:id="rId9"/>
    <p:sldId id="265" r:id="rId10"/>
    <p:sldId id="266" r:id="rId11"/>
    <p:sldId id="267" r:id="rId12"/>
  </p:sldIdLst>
  <p:sldSz cx="18288000" cy="10287000"/>
  <p:notesSz cx="6858000" cy="9144000"/>
  <p:embeddedFontLst>
    <p:embeddedFont>
      <p:font typeface="Roboto" panose="02000000000000000000" pitchFamily="2"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ggphKL9UxYZ1XYnjts3pv9KjerC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evor Barr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2"/>
  </p:normalViewPr>
  <p:slideViewPr>
    <p:cSldViewPr snapToGrid="0">
      <p:cViewPr varScale="1">
        <p:scale>
          <a:sx n="86" d="100"/>
          <a:sy n="86" d="100"/>
        </p:scale>
        <p:origin x="408" y="21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8"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7" Type="http://customschemas.google.com/relationships/presentationmetadata" Target="metadata"/><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18T21:02:23.141" idx="1">
    <p:pos x="8040" y="-1058"/>
    <p:text>try to remove white background</p:text>
    <p:extLst mod="1">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W5pB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0fc960b3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0fc960b3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2" name="Google Shape;1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highlight student involvement </a:t>
            </a:r>
            <a:endParaRPr/>
          </a:p>
          <a:p>
            <a:pPr marL="0" lvl="0" indent="0" algn="l" rtl="0">
              <a:lnSpc>
                <a:spcPct val="100000"/>
              </a:lnSpc>
              <a:spcBef>
                <a:spcPts val="0"/>
              </a:spcBef>
              <a:spcAft>
                <a:spcPts val="0"/>
              </a:spcAft>
              <a:buSzPts val="1100"/>
              <a:buNone/>
            </a:pPr>
            <a:r>
              <a:rPr lang="en-US"/>
              <a:t>add school kid picture (classes past undergrads) Janis has pics</a:t>
            </a:r>
            <a:endParaRPr/>
          </a:p>
          <a:p>
            <a:pPr marL="0" lvl="0" indent="0" algn="l" rtl="0">
              <a:lnSpc>
                <a:spcPct val="100000"/>
              </a:lnSpc>
              <a:spcBef>
                <a:spcPts val="0"/>
              </a:spcBef>
              <a:spcAft>
                <a:spcPts val="0"/>
              </a:spcAft>
              <a:buSzPts val="1100"/>
              <a:buNone/>
            </a:pPr>
            <a:r>
              <a:rPr lang="en-US"/>
              <a:t>Add more info (clueing in( describe what is unique it is whole new prototype</a:t>
            </a:r>
            <a:endParaRPr/>
          </a:p>
          <a:p>
            <a:pPr marL="0" lvl="0" indent="0" algn="l" rtl="0">
              <a:lnSpc>
                <a:spcPct val="100000"/>
              </a:lnSpc>
              <a:spcBef>
                <a:spcPts val="0"/>
              </a:spcBef>
              <a:spcAft>
                <a:spcPts val="0"/>
              </a:spcAft>
              <a:buSzPts val="1100"/>
              <a:buNone/>
            </a:pPr>
            <a:r>
              <a:rPr lang="en-US"/>
              <a:t>Also 4-H game info statistics abouthow many were sold/ how improving game (spanish + braill US maby spanish)</a:t>
            </a:r>
            <a:endParaRPr/>
          </a:p>
          <a:p>
            <a:pPr marL="0" lvl="0" indent="0" algn="l" rtl="0">
              <a:lnSpc>
                <a:spcPct val="100000"/>
              </a:lnSpc>
              <a:spcBef>
                <a:spcPts val="0"/>
              </a:spcBef>
              <a:spcAft>
                <a:spcPts val="0"/>
              </a:spcAft>
              <a:buSzPts val="1100"/>
              <a:buNone/>
            </a:pPr>
            <a:r>
              <a:rPr lang="en-US"/>
              <a:t>Add map of whole track Maybe on map + highlight tools developed for flight route </a:t>
            </a:r>
            <a:endParaRPr/>
          </a:p>
          <a:p>
            <a:pPr marL="0" lvl="0" indent="0" algn="l" rtl="0">
              <a:lnSpc>
                <a:spcPct val="100000"/>
              </a:lnSpc>
              <a:spcBef>
                <a:spcPts val="0"/>
              </a:spcBef>
              <a:spcAft>
                <a:spcPts val="0"/>
              </a:spcAft>
              <a:buSzPts val="1100"/>
              <a:buNone/>
            </a:pPr>
            <a:r>
              <a:rPr lang="en-US"/>
              <a:t>Add partners and logos to route map </a:t>
            </a:r>
            <a:endParaRPr/>
          </a:p>
          <a:p>
            <a:pPr marL="0" lvl="0" indent="0" algn="l" rtl="0">
              <a:lnSpc>
                <a:spcPct val="100000"/>
              </a:lnSpc>
              <a:spcBef>
                <a:spcPts val="0"/>
              </a:spcBef>
              <a:spcAft>
                <a:spcPts val="0"/>
              </a:spcAft>
              <a:buSzPts val="1100"/>
              <a:buNone/>
            </a:pPr>
            <a:r>
              <a:rPr lang="en-US"/>
              <a:t>“The next first by Rutgers Students” fist to launch glider, first to cross atlantic, first to circumnavigate </a:t>
            </a:r>
            <a:endParaRPr/>
          </a:p>
          <a:p>
            <a:pPr marL="0" lvl="0" indent="0" algn="l" rtl="0">
              <a:lnSpc>
                <a:spcPct val="100000"/>
              </a:lnSpc>
              <a:spcBef>
                <a:spcPts val="0"/>
              </a:spcBef>
              <a:spcAft>
                <a:spcPts val="0"/>
              </a:spcAft>
              <a:buSzPts val="1100"/>
              <a:buNone/>
            </a:pPr>
            <a:r>
              <a:rPr lang="en-US"/>
              <a:t>Last ocean decade was 50 years ago focused on exploration this one focused on inclusivity </a:t>
            </a:r>
            <a:endParaRPr/>
          </a:p>
        </p:txBody>
      </p:sp>
      <p:sp>
        <p:nvSpPr>
          <p:cNvPr id="212" name="Google Shape;21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047aac1a3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047aac1a3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Research &amp; educational doug webb international glider (confirmed) define red wing!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5902C046-2388-C26C-5216-7F95417D8C65}"/>
            </a:ext>
          </a:extLst>
        </p:cNvPr>
        <p:cNvGrpSpPr/>
        <p:nvPr/>
      </p:nvGrpSpPr>
      <p:grpSpPr>
        <a:xfrm>
          <a:off x="0" y="0"/>
          <a:ext cx="0" cy="0"/>
          <a:chOff x="0" y="0"/>
          <a:chExt cx="0" cy="0"/>
        </a:xfrm>
      </p:grpSpPr>
      <p:sp>
        <p:nvSpPr>
          <p:cNvPr id="91" name="Google Shape;91;p1:notes">
            <a:extLst>
              <a:ext uri="{FF2B5EF4-FFF2-40B4-BE49-F238E27FC236}">
                <a16:creationId xmlns:a16="http://schemas.microsoft.com/office/drawing/2014/main" id="{DB0491A3-0193-44DF-3C93-18C419BBA48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1:notes">
            <a:extLst>
              <a:ext uri="{FF2B5EF4-FFF2-40B4-BE49-F238E27FC236}">
                <a16:creationId xmlns:a16="http://schemas.microsoft.com/office/drawing/2014/main" id="{21A87D86-6005-8202-8EB2-485A2E3994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362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11fa5a6516_1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11fa5a651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moved from after Sentinel glider for flow purposes. Enrique, Doug, &amp; third (talk to professors) Edit pictures to be ovals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047aac1a3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047aac1a3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 </a:t>
            </a:r>
            <a:r>
              <a:rPr lang="en-US" b="1"/>
              <a:t>TURN THESE PAGES INTO BULLET POINTS; ASK GROUPS NEXT WEEK IF WE FEEL THAT THE BULLET POINTS REPRESENT WHAT THEY WANTED. Add in slide of hazard mapping &amp; different models plus uncertainties</a:t>
            </a:r>
            <a:endParaRPr b="1"/>
          </a:p>
          <a:p>
            <a:pPr marL="0" lvl="0" indent="0" algn="l" rtl="0">
              <a:spcBef>
                <a:spcPts val="0"/>
              </a:spcBef>
              <a:spcAft>
                <a:spcPts val="0"/>
              </a:spcAft>
              <a:buNone/>
            </a:pPr>
            <a:r>
              <a:rPr lang="en-US" b="1"/>
              <a:t>. Add * more information at Pathfinding Table</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047aac1a3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047aac1a3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expanding game accessibility translations drafting international letters monopoly style game pieces  ostimizable stickers for trivia questions so can add more spaces to board add high contrast or embossing to make it more visually (Lucus) The international group is working on expanding accessibility to the glider game. Not only does this include numerous languages such as U.S. Brail, Spanish, and Portuguese, but also adjustments to metric values for these communities (E.g., feet to meters). This group is also drafting letters to send to members around the globe to reach these audiences and raise awareness for the red wing mission. Some of the updates being made to the game is an expansion pack with new questions for the cards, an updated version of the map, and new playable pie</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047aac1a3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047aac1a3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047aac1a3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047aac1a3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600">
                <a:solidFill>
                  <a:schemeClr val="dk1"/>
                </a:solidFill>
              </a:rPr>
              <a:t>Therefore, this group hosted a webinar to inform over 50 teams about our satellites, HF radar, and gliders and how we use them to collect marine data.</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a:spLocks noGrp="1"/>
          </p:cNvSpPr>
          <p:nvPr>
            <p:ph type="pic" idx="2"/>
          </p:nvPr>
        </p:nvSpPr>
        <p:spPr>
          <a:xfrm>
            <a:off x="1792288" y="612775"/>
            <a:ext cx="5486400" cy="4114800"/>
          </a:xfrm>
          <a:prstGeom prst="rect">
            <a:avLst/>
          </a:prstGeom>
          <a:noFill/>
          <a:ln>
            <a:noFill/>
          </a:ln>
        </p:spPr>
      </p:sp>
      <p:sp>
        <p:nvSpPr>
          <p:cNvPr id="64" name="Google Shape;64;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6.jp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30fc960b3a8_0_0"/>
          <p:cNvPicPr preferRelativeResize="0"/>
          <p:nvPr/>
        </p:nvPicPr>
        <p:blipFill rotWithShape="1">
          <a:blip r:embed="rId3">
            <a:alphaModFix/>
          </a:blip>
          <a:srcRect/>
          <a:stretch/>
        </p:blipFill>
        <p:spPr>
          <a:xfrm>
            <a:off x="0" y="-418356"/>
            <a:ext cx="18287999" cy="11123705"/>
          </a:xfrm>
          <a:prstGeom prst="rect">
            <a:avLst/>
          </a:prstGeom>
          <a:noFill/>
          <a:ln>
            <a:noFill/>
          </a:ln>
        </p:spPr>
      </p:pic>
      <p:sp>
        <p:nvSpPr>
          <p:cNvPr id="85" name="Google Shape;85;g30fc960b3a8_0_0"/>
          <p:cNvSpPr/>
          <p:nvPr/>
        </p:nvSpPr>
        <p:spPr>
          <a:xfrm>
            <a:off x="-915175" y="-606075"/>
            <a:ext cx="7415372" cy="6828661"/>
          </a:xfrm>
          <a:custGeom>
            <a:avLst/>
            <a:gdLst/>
            <a:ahLst/>
            <a:cxnLst/>
            <a:rect l="l" t="t" r="r" b="b"/>
            <a:pathLst>
              <a:path w="6519008" h="6519008" extrusionOk="0">
                <a:moveTo>
                  <a:pt x="0" y="0"/>
                </a:moveTo>
                <a:lnTo>
                  <a:pt x="6519008" y="0"/>
                </a:lnTo>
                <a:lnTo>
                  <a:pt x="6519008" y="6519008"/>
                </a:lnTo>
                <a:lnTo>
                  <a:pt x="0" y="651900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g30fc960b3a8_0_0"/>
          <p:cNvPicPr preferRelativeResize="0"/>
          <p:nvPr/>
        </p:nvPicPr>
        <p:blipFill>
          <a:blip r:embed="rId5">
            <a:alphaModFix/>
          </a:blip>
          <a:stretch>
            <a:fillRect/>
          </a:stretch>
        </p:blipFill>
        <p:spPr>
          <a:xfrm>
            <a:off x="13105597" y="914624"/>
            <a:ext cx="4712326" cy="1925750"/>
          </a:xfrm>
          <a:prstGeom prst="roundRect">
            <a:avLst/>
          </a:prstGeom>
          <a:noFill/>
          <a:ln>
            <a:noFill/>
          </a:ln>
        </p:spPr>
      </p:pic>
      <p:sp>
        <p:nvSpPr>
          <p:cNvPr id="87" name="Google Shape;87;g30fc960b3a8_0_0"/>
          <p:cNvSpPr/>
          <p:nvPr/>
        </p:nvSpPr>
        <p:spPr>
          <a:xfrm>
            <a:off x="12838150" y="2840375"/>
            <a:ext cx="4712326" cy="2296497"/>
          </a:xfrm>
          <a:custGeom>
            <a:avLst/>
            <a:gdLst/>
            <a:ahLst/>
            <a:cxnLst/>
            <a:rect l="l" t="t" r="r" b="b"/>
            <a:pathLst>
              <a:path w="4062350" h="2285072" extrusionOk="0">
                <a:moveTo>
                  <a:pt x="0" y="0"/>
                </a:moveTo>
                <a:lnTo>
                  <a:pt x="4062350" y="0"/>
                </a:lnTo>
                <a:lnTo>
                  <a:pt x="4062350" y="2285072"/>
                </a:lnTo>
                <a:lnTo>
                  <a:pt x="0" y="228507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g30fc960b3a8_0_0"/>
          <p:cNvSpPr/>
          <p:nvPr/>
        </p:nvSpPr>
        <p:spPr>
          <a:xfrm>
            <a:off x="12838150" y="5251125"/>
            <a:ext cx="4712326" cy="1324656"/>
          </a:xfrm>
          <a:custGeom>
            <a:avLst/>
            <a:gdLst/>
            <a:ahLst/>
            <a:cxnLst/>
            <a:rect l="l" t="t" r="r" b="b"/>
            <a:pathLst>
              <a:path w="4062350" h="949574" extrusionOk="0">
                <a:moveTo>
                  <a:pt x="0" y="0"/>
                </a:moveTo>
                <a:lnTo>
                  <a:pt x="4062350" y="0"/>
                </a:lnTo>
                <a:lnTo>
                  <a:pt x="4062350" y="949575"/>
                </a:lnTo>
                <a:lnTo>
                  <a:pt x="0" y="94957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93"/>
        <p:cNvGrpSpPr/>
        <p:nvPr/>
      </p:nvGrpSpPr>
      <p:grpSpPr>
        <a:xfrm>
          <a:off x="0" y="0"/>
          <a:ext cx="0" cy="0"/>
          <a:chOff x="0" y="0"/>
          <a:chExt cx="0" cy="0"/>
        </a:xfrm>
      </p:grpSpPr>
      <p:pic>
        <p:nvPicPr>
          <p:cNvPr id="194" name="Google Shape;194;p6"/>
          <p:cNvPicPr preferRelativeResize="0"/>
          <p:nvPr/>
        </p:nvPicPr>
        <p:blipFill rotWithShape="1">
          <a:blip r:embed="rId3">
            <a:alphaModFix amt="39000"/>
          </a:blip>
          <a:srcRect r="55062" b="55536"/>
          <a:stretch/>
        </p:blipFill>
        <p:spPr>
          <a:xfrm>
            <a:off x="-192505" y="-205283"/>
            <a:ext cx="18673010" cy="10697566"/>
          </a:xfrm>
          <a:prstGeom prst="rect">
            <a:avLst/>
          </a:prstGeom>
          <a:noFill/>
          <a:ln>
            <a:noFill/>
          </a:ln>
          <a:effectLst>
            <a:outerShdw blurRad="50800" dist="50800" dir="5400000" algn="ctr" rotWithShape="0">
              <a:srgbClr val="000000"/>
            </a:outerShdw>
          </a:effectLst>
        </p:spPr>
      </p:pic>
      <p:grpSp>
        <p:nvGrpSpPr>
          <p:cNvPr id="195" name="Google Shape;195;p6"/>
          <p:cNvGrpSpPr/>
          <p:nvPr/>
        </p:nvGrpSpPr>
        <p:grpSpPr>
          <a:xfrm>
            <a:off x="502512" y="2090407"/>
            <a:ext cx="6013832" cy="4872138"/>
            <a:chOff x="0" y="-38100"/>
            <a:chExt cx="1583890" cy="1283197"/>
          </a:xfrm>
        </p:grpSpPr>
        <p:sp>
          <p:nvSpPr>
            <p:cNvPr id="196" name="Google Shape;196;p6"/>
            <p:cNvSpPr/>
            <p:nvPr/>
          </p:nvSpPr>
          <p:spPr>
            <a:xfrm>
              <a:off x="0" y="0"/>
              <a:ext cx="1583890" cy="1245097"/>
            </a:xfrm>
            <a:custGeom>
              <a:avLst/>
              <a:gdLst/>
              <a:ahLst/>
              <a:cxnLst/>
              <a:rect l="l" t="t" r="r" b="b"/>
              <a:pathLst>
                <a:path w="1583890" h="1245097" extrusionOk="0">
                  <a:moveTo>
                    <a:pt x="0" y="0"/>
                  </a:moveTo>
                  <a:lnTo>
                    <a:pt x="1583890" y="0"/>
                  </a:lnTo>
                  <a:lnTo>
                    <a:pt x="1583890" y="1245097"/>
                  </a:lnTo>
                  <a:lnTo>
                    <a:pt x="0" y="1245097"/>
                  </a:lnTo>
                  <a:close/>
                </a:path>
              </a:pathLst>
            </a:custGeom>
            <a:solidFill>
              <a:srgbClr val="63A0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6"/>
            <p:cNvSpPr txBox="1"/>
            <p:nvPr/>
          </p:nvSpPr>
          <p:spPr>
            <a:xfrm>
              <a:off x="0" y="-38100"/>
              <a:ext cx="1583890" cy="1283197"/>
            </a:xfrm>
            <a:prstGeom prst="rect">
              <a:avLst/>
            </a:prstGeom>
            <a:noFill/>
            <a:ln>
              <a:noFill/>
            </a:ln>
          </p:spPr>
          <p:txBody>
            <a:bodyPr spcFirstLastPara="1" wrap="square" lIns="50800" tIns="50800" rIns="50800" bIns="50800" anchor="ctr" anchorCtr="0">
              <a:noAutofit/>
            </a:bodyPr>
            <a:lstStyle/>
            <a:p>
              <a:pPr marL="0" marR="0" lvl="0" indent="0" algn="ctr" rtl="0">
                <a:lnSpc>
                  <a:spcPct val="140021"/>
                </a:lnSpc>
                <a:spcBef>
                  <a:spcPts val="0"/>
                </a:spcBef>
                <a:spcAft>
                  <a:spcPts val="0"/>
                </a:spcAft>
                <a:buClr>
                  <a:srgbClr val="000000"/>
                </a:buClr>
                <a:buSzPts val="1899"/>
                <a:buFont typeface="Arial"/>
                <a:buNone/>
              </a:pPr>
              <a:r>
                <a:rPr lang="en-US" sz="1899" b="0" i="0" u="none" strike="noStrike" cap="none">
                  <a:solidFill>
                    <a:srgbClr val="000000"/>
                  </a:solidFill>
                  <a:latin typeface="Arial"/>
                  <a:ea typeface="Arial"/>
                  <a:cs typeface="Arial"/>
                  <a:sym typeface="Arial"/>
                </a:rPr>
                <a:t>Pic of Coins or Coin Hand Off</a:t>
              </a:r>
              <a:endParaRPr sz="1400" b="0" i="0" u="none" strike="noStrike" cap="none">
                <a:solidFill>
                  <a:srgbClr val="000000"/>
                </a:solidFill>
                <a:latin typeface="Arial"/>
                <a:ea typeface="Arial"/>
                <a:cs typeface="Arial"/>
                <a:sym typeface="Arial"/>
              </a:endParaRPr>
            </a:p>
          </p:txBody>
        </p:sp>
      </p:grpSp>
      <p:sp>
        <p:nvSpPr>
          <p:cNvPr id="198" name="Google Shape;198;p6"/>
          <p:cNvSpPr/>
          <p:nvPr/>
        </p:nvSpPr>
        <p:spPr>
          <a:xfrm>
            <a:off x="502512" y="2235068"/>
            <a:ext cx="6013832" cy="4727477"/>
          </a:xfrm>
          <a:custGeom>
            <a:avLst/>
            <a:gdLst/>
            <a:ahLst/>
            <a:cxnLst/>
            <a:rect l="l" t="t" r="r" b="b"/>
            <a:pathLst>
              <a:path w="6013832" h="4727477" extrusionOk="0">
                <a:moveTo>
                  <a:pt x="0" y="0"/>
                </a:moveTo>
                <a:lnTo>
                  <a:pt x="6013833" y="0"/>
                </a:lnTo>
                <a:lnTo>
                  <a:pt x="6013833" y="4727478"/>
                </a:lnTo>
                <a:lnTo>
                  <a:pt x="0" y="4727478"/>
                </a:lnTo>
                <a:lnTo>
                  <a:pt x="0" y="0"/>
                </a:lnTo>
                <a:close/>
              </a:path>
            </a:pathLst>
          </a:custGeom>
          <a:blipFill rotWithShape="1">
            <a:blip r:embed="rId4">
              <a:alphaModFix/>
            </a:blip>
            <a:stretch>
              <a:fillRect l="-8135" r="-9768"/>
            </a:stretch>
          </a:blipFill>
          <a:ln w="38100" cap="rnd" cmpd="sng">
            <a:solidFill>
              <a:srgbClr val="FFDE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6"/>
          <p:cNvSpPr txBox="1"/>
          <p:nvPr/>
        </p:nvSpPr>
        <p:spPr>
          <a:xfrm>
            <a:off x="249554" y="251205"/>
            <a:ext cx="18288000" cy="1895904"/>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Clr>
                <a:srgbClr val="000000"/>
              </a:buClr>
              <a:buSzPts val="4400"/>
              <a:buFont typeface="Arial"/>
              <a:buNone/>
            </a:pPr>
            <a:r>
              <a:rPr lang="en-US" sz="4400" b="1" i="0" u="none" strike="noStrike" cap="none" dirty="0">
                <a:solidFill>
                  <a:srgbClr val="FFFF00"/>
                </a:solidFill>
                <a:latin typeface="Arial"/>
                <a:ea typeface="Arial"/>
                <a:cs typeface="Arial"/>
                <a:sym typeface="Arial"/>
              </a:rPr>
              <a:t>USE THE JOURNEY TO BRING US TOGETHER</a:t>
            </a:r>
            <a:endParaRPr sz="1400" b="0" i="0" u="none" strike="noStrike" cap="none" dirty="0">
              <a:solidFill>
                <a:srgbClr val="FFFF00"/>
              </a:solidFill>
              <a:latin typeface="Arial"/>
              <a:ea typeface="Arial"/>
              <a:cs typeface="Arial"/>
              <a:sym typeface="Arial"/>
            </a:endParaRPr>
          </a:p>
          <a:p>
            <a:pPr marL="0" marR="0" lvl="0" indent="0" algn="ctr" rtl="0">
              <a:lnSpc>
                <a:spcPct val="140006"/>
              </a:lnSpc>
              <a:spcBef>
                <a:spcPts val="0"/>
              </a:spcBef>
              <a:spcAft>
                <a:spcPts val="0"/>
              </a:spcAft>
              <a:buClr>
                <a:srgbClr val="000000"/>
              </a:buClr>
              <a:buSzPts val="4400"/>
              <a:buFont typeface="Arial"/>
              <a:buNone/>
            </a:pPr>
            <a:r>
              <a:rPr lang="en-US" sz="4400" b="1" i="0" u="none" strike="noStrike" cap="none" dirty="0">
                <a:solidFill>
                  <a:srgbClr val="FFFDFD"/>
                </a:solidFill>
                <a:latin typeface="Arial"/>
                <a:ea typeface="Arial"/>
                <a:cs typeface="Arial"/>
                <a:sym typeface="Arial"/>
              </a:rPr>
              <a:t>Outreach to all with students as the ambassadors!</a:t>
            </a:r>
            <a:endParaRPr sz="1000" b="1" i="0" u="none" strike="noStrike" cap="none" dirty="0">
              <a:solidFill>
                <a:srgbClr val="000000"/>
              </a:solidFill>
              <a:latin typeface="Arial"/>
              <a:ea typeface="Arial"/>
              <a:cs typeface="Arial"/>
              <a:sym typeface="Arial"/>
            </a:endParaRPr>
          </a:p>
        </p:txBody>
      </p:sp>
      <p:sp>
        <p:nvSpPr>
          <p:cNvPr id="200" name="Google Shape;200;p6"/>
          <p:cNvSpPr/>
          <p:nvPr/>
        </p:nvSpPr>
        <p:spPr>
          <a:xfrm>
            <a:off x="0" y="0"/>
            <a:ext cx="1416983" cy="1416196"/>
          </a:xfrm>
          <a:custGeom>
            <a:avLst/>
            <a:gdLst/>
            <a:ahLst/>
            <a:cxnLst/>
            <a:rect l="l" t="t" r="r" b="b"/>
            <a:pathLst>
              <a:path w="1416983" h="1416196" extrusionOk="0">
                <a:moveTo>
                  <a:pt x="0" y="0"/>
                </a:moveTo>
                <a:lnTo>
                  <a:pt x="1416983" y="0"/>
                </a:lnTo>
                <a:lnTo>
                  <a:pt x="1416983" y="1416196"/>
                </a:lnTo>
                <a:lnTo>
                  <a:pt x="0" y="141619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6"/>
          <p:cNvSpPr txBox="1"/>
          <p:nvPr/>
        </p:nvSpPr>
        <p:spPr>
          <a:xfrm>
            <a:off x="502512" y="2676714"/>
            <a:ext cx="191751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Dr. Richard Spinrad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(NOAA Administrator)</a:t>
            </a:r>
            <a:endParaRPr sz="1400" b="0" i="0" u="none" strike="noStrike" cap="none">
              <a:solidFill>
                <a:srgbClr val="000000"/>
              </a:solidFill>
              <a:latin typeface="Arial"/>
              <a:ea typeface="Arial"/>
              <a:cs typeface="Arial"/>
              <a:sym typeface="Arial"/>
            </a:endParaRPr>
          </a:p>
        </p:txBody>
      </p:sp>
      <p:sp>
        <p:nvSpPr>
          <p:cNvPr id="202" name="Google Shape;202;p6"/>
          <p:cNvSpPr txBox="1"/>
          <p:nvPr/>
        </p:nvSpPr>
        <p:spPr>
          <a:xfrm>
            <a:off x="8255001" y="2676714"/>
            <a:ext cx="47582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FF0000"/>
                </a:solidFill>
                <a:latin typeface="Arial"/>
                <a:ea typeface="Arial"/>
                <a:cs typeface="Arial"/>
                <a:sym typeface="Arial"/>
              </a:rPr>
              <a:t>https://rucool.marine.rutgers.edu/sentinel-glider-2/</a:t>
            </a:r>
            <a:endParaRPr sz="1400" b="0" i="0" u="none" strike="noStrike" cap="none">
              <a:solidFill>
                <a:srgbClr val="000000"/>
              </a:solidFill>
              <a:latin typeface="Arial"/>
              <a:ea typeface="Arial"/>
              <a:cs typeface="Arial"/>
              <a:sym typeface="Arial"/>
            </a:endParaRPr>
          </a:p>
        </p:txBody>
      </p:sp>
      <p:pic>
        <p:nvPicPr>
          <p:cNvPr id="203" name="Google Shape;203;p6" descr="A group of people holding a yellow rocket&#10;&#10;Description automatically generated"/>
          <p:cNvPicPr preferRelativeResize="0"/>
          <p:nvPr/>
        </p:nvPicPr>
        <p:blipFill rotWithShape="1">
          <a:blip r:embed="rId6">
            <a:alphaModFix/>
          </a:blip>
          <a:srcRect/>
          <a:stretch/>
        </p:blipFill>
        <p:spPr>
          <a:xfrm>
            <a:off x="502512" y="7050504"/>
            <a:ext cx="3907154" cy="2930366"/>
          </a:xfrm>
          <a:prstGeom prst="rect">
            <a:avLst/>
          </a:prstGeom>
          <a:noFill/>
          <a:ln>
            <a:noFill/>
          </a:ln>
        </p:spPr>
      </p:pic>
      <p:sp>
        <p:nvSpPr>
          <p:cNvPr id="204" name="Google Shape;204;p6"/>
          <p:cNvSpPr txBox="1"/>
          <p:nvPr/>
        </p:nvSpPr>
        <p:spPr>
          <a:xfrm>
            <a:off x="4409666" y="7512754"/>
            <a:ext cx="3907154"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Bring students together through school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 school letters from around the world</a:t>
            </a:r>
            <a:endParaRPr sz="1400" b="0" i="0" u="none" strike="noStrike" cap="none">
              <a:solidFill>
                <a:srgbClr val="000000"/>
              </a:solidFill>
              <a:latin typeface="Arial"/>
              <a:ea typeface="Arial"/>
              <a:cs typeface="Arial"/>
              <a:sym typeface="Arial"/>
            </a:endParaRPr>
          </a:p>
        </p:txBody>
      </p:sp>
      <p:grpSp>
        <p:nvGrpSpPr>
          <p:cNvPr id="205" name="Google Shape;205;p6"/>
          <p:cNvGrpSpPr/>
          <p:nvPr/>
        </p:nvGrpSpPr>
        <p:grpSpPr>
          <a:xfrm>
            <a:off x="6958404" y="2054291"/>
            <a:ext cx="5906696" cy="3755715"/>
            <a:chOff x="6958404" y="2054291"/>
            <a:chExt cx="5906696" cy="3755715"/>
          </a:xfrm>
        </p:grpSpPr>
        <p:pic>
          <p:nvPicPr>
            <p:cNvPr id="206" name="Google Shape;206;p6" descr="A submarine under water with a logo&#10;&#10;Description automatically generated"/>
            <p:cNvPicPr preferRelativeResize="0"/>
            <p:nvPr/>
          </p:nvPicPr>
          <p:blipFill rotWithShape="1">
            <a:blip r:embed="rId7">
              <a:alphaModFix/>
            </a:blip>
            <a:srcRect/>
            <a:stretch/>
          </p:blipFill>
          <p:spPr>
            <a:xfrm>
              <a:off x="6958404" y="2539024"/>
              <a:ext cx="5758530" cy="3270982"/>
            </a:xfrm>
            <a:prstGeom prst="rect">
              <a:avLst/>
            </a:prstGeom>
            <a:noFill/>
            <a:ln>
              <a:noFill/>
            </a:ln>
          </p:spPr>
        </p:pic>
        <p:sp>
          <p:nvSpPr>
            <p:cNvPr id="207" name="Google Shape;207;p6"/>
            <p:cNvSpPr txBox="1"/>
            <p:nvPr/>
          </p:nvSpPr>
          <p:spPr>
            <a:xfrm>
              <a:off x="10521189" y="2054291"/>
              <a:ext cx="234391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Social Media </a:t>
              </a:r>
              <a:endParaRPr sz="1400" b="0" i="0" u="none" strike="noStrike" cap="none">
                <a:solidFill>
                  <a:srgbClr val="000000"/>
                </a:solidFill>
                <a:latin typeface="Arial"/>
                <a:ea typeface="Arial"/>
                <a:cs typeface="Arial"/>
                <a:sym typeface="Arial"/>
              </a:endParaRPr>
            </a:p>
          </p:txBody>
        </p:sp>
      </p:grpSp>
      <p:pic>
        <p:nvPicPr>
          <p:cNvPr id="208" name="Google Shape;208;p6" descr="A group of people sitting in a lecture hall&#10;&#10;Description automatically generated"/>
          <p:cNvPicPr preferRelativeResize="0"/>
          <p:nvPr/>
        </p:nvPicPr>
        <p:blipFill rotWithShape="1">
          <a:blip r:embed="rId8">
            <a:alphaModFix/>
          </a:blip>
          <a:srcRect/>
          <a:stretch/>
        </p:blipFill>
        <p:spPr>
          <a:xfrm>
            <a:off x="8509185" y="6157579"/>
            <a:ext cx="5042578" cy="3781934"/>
          </a:xfrm>
          <a:prstGeom prst="rect">
            <a:avLst/>
          </a:prstGeom>
          <a:noFill/>
          <a:ln>
            <a:noFill/>
          </a:ln>
        </p:spPr>
      </p:pic>
      <p:sp>
        <p:nvSpPr>
          <p:cNvPr id="209" name="Google Shape;209;p6"/>
          <p:cNvSpPr txBox="1"/>
          <p:nvPr/>
        </p:nvSpPr>
        <p:spPr>
          <a:xfrm>
            <a:off x="13597133" y="7558209"/>
            <a:ext cx="470385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Undergraduate Learning, A mission by 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 for the next generation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213"/>
        <p:cNvGrpSpPr/>
        <p:nvPr/>
      </p:nvGrpSpPr>
      <p:grpSpPr>
        <a:xfrm>
          <a:off x="0" y="0"/>
          <a:ext cx="0" cy="0"/>
          <a:chOff x="0" y="0"/>
          <a:chExt cx="0" cy="0"/>
        </a:xfrm>
      </p:grpSpPr>
      <p:sp>
        <p:nvSpPr>
          <p:cNvPr id="214" name="Google Shape;214;p18"/>
          <p:cNvSpPr/>
          <p:nvPr/>
        </p:nvSpPr>
        <p:spPr>
          <a:xfrm>
            <a:off x="0" y="0"/>
            <a:ext cx="1416983" cy="1416196"/>
          </a:xfrm>
          <a:custGeom>
            <a:avLst/>
            <a:gdLst/>
            <a:ahLst/>
            <a:cxnLst/>
            <a:rect l="l" t="t" r="r" b="b"/>
            <a:pathLst>
              <a:path w="1416983" h="1416196" extrusionOk="0">
                <a:moveTo>
                  <a:pt x="0" y="0"/>
                </a:moveTo>
                <a:lnTo>
                  <a:pt x="1416983" y="0"/>
                </a:lnTo>
                <a:lnTo>
                  <a:pt x="1416983" y="1416196"/>
                </a:lnTo>
                <a:lnTo>
                  <a:pt x="0" y="14161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8"/>
          <p:cNvSpPr/>
          <p:nvPr/>
        </p:nvSpPr>
        <p:spPr>
          <a:xfrm>
            <a:off x="5884496" y="1771694"/>
            <a:ext cx="6519008" cy="6519008"/>
          </a:xfrm>
          <a:custGeom>
            <a:avLst/>
            <a:gdLst/>
            <a:ahLst/>
            <a:cxnLst/>
            <a:rect l="l" t="t" r="r" b="b"/>
            <a:pathLst>
              <a:path w="6519008" h="6519008" extrusionOk="0">
                <a:moveTo>
                  <a:pt x="0" y="0"/>
                </a:moveTo>
                <a:lnTo>
                  <a:pt x="6519008" y="0"/>
                </a:lnTo>
                <a:lnTo>
                  <a:pt x="6519008" y="6519008"/>
                </a:lnTo>
                <a:lnTo>
                  <a:pt x="0" y="651900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6" name="Google Shape;216;p18"/>
          <p:cNvGrpSpPr/>
          <p:nvPr/>
        </p:nvGrpSpPr>
        <p:grpSpPr>
          <a:xfrm>
            <a:off x="12945525" y="2193083"/>
            <a:ext cx="4199475" cy="7132480"/>
            <a:chOff x="12966775" y="2127895"/>
            <a:chExt cx="4199475" cy="7132480"/>
          </a:xfrm>
        </p:grpSpPr>
        <p:sp>
          <p:nvSpPr>
            <p:cNvPr id="217" name="Google Shape;217;p18"/>
            <p:cNvSpPr/>
            <p:nvPr/>
          </p:nvSpPr>
          <p:spPr>
            <a:xfrm>
              <a:off x="12966787" y="2127895"/>
              <a:ext cx="4199463" cy="3829562"/>
            </a:xfrm>
            <a:custGeom>
              <a:avLst/>
              <a:gdLst/>
              <a:ahLst/>
              <a:cxnLst/>
              <a:rect l="l" t="t" r="r" b="b"/>
              <a:pathLst>
                <a:path w="4199463" h="3829562" extrusionOk="0">
                  <a:moveTo>
                    <a:pt x="0" y="0"/>
                  </a:moveTo>
                  <a:lnTo>
                    <a:pt x="4199462" y="0"/>
                  </a:lnTo>
                  <a:lnTo>
                    <a:pt x="4199462" y="3829562"/>
                  </a:lnTo>
                  <a:lnTo>
                    <a:pt x="0" y="3829562"/>
                  </a:lnTo>
                  <a:lnTo>
                    <a:pt x="0" y="0"/>
                  </a:lnTo>
                  <a:close/>
                </a:path>
              </a:pathLst>
            </a:custGeom>
            <a:blipFill rotWithShape="1">
              <a:blip r:embed="rId5">
                <a:alphaModFix/>
              </a:blip>
              <a:stretch>
                <a:fillRect/>
              </a:stretch>
            </a:blipFill>
            <a:ln w="38100" cap="rnd" cmpd="sng">
              <a:solidFill>
                <a:srgbClr val="FFDE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8"/>
            <p:cNvSpPr txBox="1"/>
            <p:nvPr/>
          </p:nvSpPr>
          <p:spPr>
            <a:xfrm>
              <a:off x="12966775" y="6378575"/>
              <a:ext cx="4199400" cy="28818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3600"/>
                <a:buFont typeface="Arial"/>
                <a:buNone/>
              </a:pPr>
              <a:r>
                <a:rPr lang="en-US" sz="3600" b="1" i="0" u="none" strike="noStrike" cap="none">
                  <a:solidFill>
                    <a:srgbClr val="FFFDFD"/>
                  </a:solidFill>
                  <a:latin typeface="Arial"/>
                  <a:ea typeface="Arial"/>
                  <a:cs typeface="Arial"/>
                  <a:sym typeface="Arial"/>
                </a:rPr>
                <a:t>STAY ENGAGED!</a:t>
              </a:r>
              <a:endParaRPr sz="3600" b="0" i="0" u="none" strike="noStrike" cap="none">
                <a:solidFill>
                  <a:srgbClr val="FFFDFD"/>
                </a:solidFill>
                <a:latin typeface="Arial"/>
                <a:ea typeface="Arial"/>
                <a:cs typeface="Arial"/>
                <a:sym typeface="Arial"/>
              </a:endParaRPr>
            </a:p>
            <a:p>
              <a:pPr marL="0" marR="0" lvl="0" indent="0" algn="ctr" rtl="0">
                <a:lnSpc>
                  <a:spcPct val="140011"/>
                </a:lnSpc>
                <a:spcBef>
                  <a:spcPts val="0"/>
                </a:spcBef>
                <a:spcAft>
                  <a:spcPts val="0"/>
                </a:spcAft>
                <a:buClr>
                  <a:srgbClr val="000000"/>
                </a:buClr>
                <a:buSzPts val="3600"/>
                <a:buFont typeface="Arial"/>
                <a:buNone/>
              </a:pPr>
              <a:r>
                <a:rPr lang="en-US" sz="3600" b="0" i="0" u="none" strike="noStrike" cap="none">
                  <a:solidFill>
                    <a:srgbClr val="FFFDFD"/>
                  </a:solidFill>
                  <a:latin typeface="Arial"/>
                  <a:ea typeface="Arial"/>
                  <a:cs typeface="Arial"/>
                  <a:sym typeface="Arial"/>
                </a:rPr>
                <a:t>Come visit our </a:t>
              </a:r>
              <a:endParaRPr sz="3600" b="0" i="0" u="none" strike="noStrike" cap="none">
                <a:solidFill>
                  <a:srgbClr val="000000"/>
                </a:solidFill>
                <a:latin typeface="Arial"/>
                <a:ea typeface="Arial"/>
                <a:cs typeface="Arial"/>
                <a:sym typeface="Arial"/>
              </a:endParaRPr>
            </a:p>
            <a:p>
              <a:pPr marL="0" marR="0" lvl="0" indent="0" algn="ctr" rtl="0">
                <a:lnSpc>
                  <a:spcPct val="140011"/>
                </a:lnSpc>
                <a:spcBef>
                  <a:spcPts val="0"/>
                </a:spcBef>
                <a:spcAft>
                  <a:spcPts val="0"/>
                </a:spcAft>
                <a:buClr>
                  <a:srgbClr val="000000"/>
                </a:buClr>
                <a:buSzPts val="3600"/>
                <a:buFont typeface="Arial"/>
                <a:buNone/>
              </a:pPr>
              <a:r>
                <a:rPr lang="en-US" sz="3600" b="0" i="0" u="none" strike="noStrike" cap="none">
                  <a:solidFill>
                    <a:srgbClr val="FFFDFD"/>
                  </a:solidFill>
                  <a:latin typeface="Arial"/>
                  <a:ea typeface="Arial"/>
                  <a:cs typeface="Arial"/>
                  <a:sym typeface="Arial"/>
                </a:rPr>
                <a:t>website to </a:t>
              </a:r>
              <a:endParaRPr sz="3600" b="0" i="0" u="none" strike="noStrike" cap="none">
                <a:solidFill>
                  <a:srgbClr val="000000"/>
                </a:solidFill>
                <a:latin typeface="Arial"/>
                <a:ea typeface="Arial"/>
                <a:cs typeface="Arial"/>
                <a:sym typeface="Arial"/>
              </a:endParaRPr>
            </a:p>
            <a:p>
              <a:pPr marL="0" marR="0" lvl="0" indent="0" algn="ctr" rtl="0">
                <a:lnSpc>
                  <a:spcPct val="140011"/>
                </a:lnSpc>
                <a:spcBef>
                  <a:spcPts val="0"/>
                </a:spcBef>
                <a:spcAft>
                  <a:spcPts val="0"/>
                </a:spcAft>
                <a:buClr>
                  <a:srgbClr val="000000"/>
                </a:buClr>
                <a:buSzPts val="3600"/>
                <a:buFont typeface="Arial"/>
                <a:buNone/>
              </a:pPr>
              <a:r>
                <a:rPr lang="en-US" sz="3600" b="0" i="0" u="none" strike="noStrike" cap="none">
                  <a:solidFill>
                    <a:srgbClr val="FFFDFD"/>
                  </a:solidFill>
                  <a:latin typeface="Arial"/>
                  <a:ea typeface="Arial"/>
                  <a:cs typeface="Arial"/>
                  <a:sym typeface="Arial"/>
                </a:rPr>
                <a:t>stay updated!</a:t>
              </a:r>
              <a:endParaRPr sz="3600" b="0" i="0" u="none" strike="noStrike" cap="none">
                <a:solidFill>
                  <a:srgbClr val="000000"/>
                </a:solidFill>
                <a:latin typeface="Arial"/>
                <a:ea typeface="Arial"/>
                <a:cs typeface="Arial"/>
                <a:sym typeface="Arial"/>
              </a:endParaRPr>
            </a:p>
          </p:txBody>
        </p:sp>
      </p:grpSp>
      <p:sp>
        <p:nvSpPr>
          <p:cNvPr id="219" name="Google Shape;219;p18"/>
          <p:cNvSpPr txBox="1"/>
          <p:nvPr/>
        </p:nvSpPr>
        <p:spPr>
          <a:xfrm>
            <a:off x="0" y="215650"/>
            <a:ext cx="18288000" cy="1378647"/>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Clr>
                <a:srgbClr val="000000"/>
              </a:buClr>
              <a:buSzPts val="6399"/>
              <a:buFont typeface="Arial"/>
              <a:buNone/>
            </a:pPr>
            <a:r>
              <a:rPr lang="en-US" sz="6399" b="0" i="0" u="none" strike="noStrike" cap="none" dirty="0">
                <a:solidFill>
                  <a:srgbClr val="FFFF00"/>
                </a:solidFill>
                <a:latin typeface="Arial"/>
                <a:ea typeface="Arial"/>
                <a:cs typeface="Arial"/>
                <a:sym typeface="Arial"/>
              </a:rPr>
              <a:t>THANK YOU</a:t>
            </a:r>
            <a:endParaRPr sz="6399" b="0" i="0" u="none" strike="noStrike" cap="none" dirty="0">
              <a:solidFill>
                <a:srgbClr val="FFFF00"/>
              </a:solidFill>
              <a:latin typeface="Arial"/>
              <a:ea typeface="Arial"/>
              <a:cs typeface="Arial"/>
              <a:sym typeface="Arial"/>
            </a:endParaRPr>
          </a:p>
        </p:txBody>
      </p:sp>
      <p:grpSp>
        <p:nvGrpSpPr>
          <p:cNvPr id="220" name="Google Shape;220;p18"/>
          <p:cNvGrpSpPr/>
          <p:nvPr/>
        </p:nvGrpSpPr>
        <p:grpSpPr>
          <a:xfrm>
            <a:off x="228600" y="1460250"/>
            <a:ext cx="5732108" cy="8598150"/>
            <a:chOff x="629375" y="1460250"/>
            <a:chExt cx="5732108" cy="8598150"/>
          </a:xfrm>
        </p:grpSpPr>
        <p:pic>
          <p:nvPicPr>
            <p:cNvPr id="221" name="Google Shape;221;p18"/>
            <p:cNvPicPr preferRelativeResize="0"/>
            <p:nvPr/>
          </p:nvPicPr>
          <p:blipFill rotWithShape="1">
            <a:blip r:embed="rId6">
              <a:alphaModFix/>
            </a:blip>
            <a:srcRect/>
            <a:stretch/>
          </p:blipFill>
          <p:spPr>
            <a:xfrm>
              <a:off x="629375" y="5759324"/>
              <a:ext cx="5732101" cy="4299076"/>
            </a:xfrm>
            <a:prstGeom prst="rect">
              <a:avLst/>
            </a:prstGeom>
            <a:noFill/>
            <a:ln w="76200" cap="flat" cmpd="sng">
              <a:solidFill>
                <a:schemeClr val="dk2"/>
              </a:solidFill>
              <a:prstDash val="solid"/>
              <a:round/>
              <a:headEnd type="none" w="sm" len="sm"/>
              <a:tailEnd type="none" w="sm" len="sm"/>
            </a:ln>
          </p:spPr>
        </p:pic>
        <p:pic>
          <p:nvPicPr>
            <p:cNvPr id="222" name="Google Shape;222;p18"/>
            <p:cNvPicPr preferRelativeResize="0"/>
            <p:nvPr/>
          </p:nvPicPr>
          <p:blipFill rotWithShape="1">
            <a:blip r:embed="rId7">
              <a:alphaModFix/>
            </a:blip>
            <a:srcRect/>
            <a:stretch/>
          </p:blipFill>
          <p:spPr>
            <a:xfrm>
              <a:off x="629382" y="1460250"/>
              <a:ext cx="5732101" cy="4299076"/>
            </a:xfrm>
            <a:prstGeom prst="rect">
              <a:avLst/>
            </a:prstGeom>
            <a:noFill/>
            <a:ln w="76200" cap="flat" cmpd="sng">
              <a:solidFill>
                <a:schemeClr val="dk2"/>
              </a:solidFill>
              <a:prstDash val="solid"/>
              <a:round/>
              <a:headEnd type="none" w="sm" len="sm"/>
              <a:tailEnd type="none" w="sm" len="sm"/>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93"/>
        <p:cNvGrpSpPr/>
        <p:nvPr/>
      </p:nvGrpSpPr>
      <p:grpSpPr>
        <a:xfrm>
          <a:off x="0" y="0"/>
          <a:ext cx="0" cy="0"/>
          <a:chOff x="0" y="0"/>
          <a:chExt cx="0" cy="0"/>
        </a:xfrm>
      </p:grpSpPr>
      <p:pic>
        <p:nvPicPr>
          <p:cNvPr id="94" name="Google Shape;94;p1"/>
          <p:cNvPicPr preferRelativeResize="0"/>
          <p:nvPr/>
        </p:nvPicPr>
        <p:blipFill rotWithShape="1">
          <a:blip r:embed="rId3">
            <a:alphaModFix amt="39000"/>
          </a:blip>
          <a:srcRect r="55062" b="55536"/>
          <a:stretch/>
        </p:blipFill>
        <p:spPr>
          <a:xfrm>
            <a:off x="-192505" y="0"/>
            <a:ext cx="18673010" cy="10697566"/>
          </a:xfrm>
          <a:prstGeom prst="rect">
            <a:avLst/>
          </a:prstGeom>
          <a:noFill/>
          <a:ln>
            <a:noFill/>
          </a:ln>
          <a:effectLst>
            <a:outerShdw blurRad="50800" dist="50800" dir="5400000" algn="ctr" rotWithShape="0">
              <a:srgbClr val="000000"/>
            </a:outerShdw>
          </a:effectLst>
        </p:spPr>
      </p:pic>
      <p:sp>
        <p:nvSpPr>
          <p:cNvPr id="95" name="Google Shape;95;p1"/>
          <p:cNvSpPr txBox="1"/>
          <p:nvPr/>
        </p:nvSpPr>
        <p:spPr>
          <a:xfrm>
            <a:off x="-262545" y="391978"/>
            <a:ext cx="18288000" cy="1378647"/>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t" anchorCtr="0">
            <a:spAutoFit/>
          </a:bodyPr>
          <a:lstStyle/>
          <a:p>
            <a:pPr marL="0" marR="0" lvl="0" indent="0" algn="ctr" rtl="0">
              <a:lnSpc>
                <a:spcPct val="140006"/>
              </a:lnSpc>
              <a:spcBef>
                <a:spcPts val="0"/>
              </a:spcBef>
              <a:spcAft>
                <a:spcPts val="0"/>
              </a:spcAft>
              <a:buClr>
                <a:srgbClr val="000000"/>
              </a:buClr>
              <a:buSzPts val="6399"/>
              <a:buFont typeface="Arial"/>
              <a:buNone/>
            </a:pPr>
            <a:r>
              <a:rPr lang="en-US" sz="6399" b="1" i="0" u="none" strike="noStrike" cap="none">
                <a:solidFill>
                  <a:srgbClr val="FFFF00"/>
                </a:solidFill>
                <a:latin typeface="Arial"/>
                <a:ea typeface="Arial"/>
                <a:cs typeface="Arial"/>
                <a:sym typeface="Arial"/>
              </a:rPr>
              <a:t>THE SENTINEL GLIDER GOAL</a:t>
            </a:r>
            <a:endParaRPr sz="1400" b="1" i="0" u="none" strike="noStrike" cap="none">
              <a:solidFill>
                <a:srgbClr val="FFFF00"/>
              </a:solidFill>
              <a:latin typeface="Arial"/>
              <a:ea typeface="Arial"/>
              <a:cs typeface="Arial"/>
              <a:sym typeface="Arial"/>
            </a:endParaRPr>
          </a:p>
        </p:txBody>
      </p:sp>
      <p:sp>
        <p:nvSpPr>
          <p:cNvPr id="96" name="Google Shape;96;p1"/>
          <p:cNvSpPr txBox="1"/>
          <p:nvPr/>
        </p:nvSpPr>
        <p:spPr>
          <a:xfrm>
            <a:off x="1301715" y="1943321"/>
            <a:ext cx="15181547" cy="313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Roboto"/>
                <a:ea typeface="Roboto"/>
                <a:cs typeface="Roboto"/>
                <a:sym typeface="Roboto"/>
              </a:rPr>
              <a:t>Conduct history’s first underwater circumnavigation of Earth’s ocean </a:t>
            </a:r>
            <a:endParaRPr sz="36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1">
                <a:solidFill>
                  <a:schemeClr val="lt1"/>
                </a:solidFill>
                <a:latin typeface="Roboto"/>
                <a:ea typeface="Roboto"/>
                <a:cs typeface="Roboto"/>
                <a:sym typeface="Roboto"/>
              </a:rPr>
              <a:t>by</a:t>
            </a:r>
            <a:r>
              <a:rPr lang="en-US" sz="3600" b="1" i="0" u="none" strike="noStrike" cap="none">
                <a:solidFill>
                  <a:schemeClr val="lt1"/>
                </a:solidFill>
                <a:latin typeface="Roboto"/>
                <a:ea typeface="Roboto"/>
                <a:cs typeface="Roboto"/>
                <a:sym typeface="Roboto"/>
              </a:rPr>
              <a:t> an Autonomous Underwater Vehicle (AUV)</a:t>
            </a:r>
            <a:endParaRPr sz="36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Roboto"/>
                <a:ea typeface="Roboto"/>
                <a:cs typeface="Roboto"/>
                <a:sym typeface="Roboto"/>
              </a:rPr>
              <a:t>Use the exploration of the ocean to bring together a global community of students, scientists in a mission of unity, collaboration, and discovery</a:t>
            </a:r>
            <a:endParaRPr sz="3600" b="1" i="0" u="none" strike="noStrike" cap="none">
              <a:solidFill>
                <a:schemeClr val="lt1"/>
              </a:solidFill>
              <a:latin typeface="Roboto"/>
              <a:ea typeface="Roboto"/>
              <a:cs typeface="Roboto"/>
              <a:sym typeface="Roboto"/>
            </a:endParaRPr>
          </a:p>
        </p:txBody>
      </p:sp>
      <p:sp>
        <p:nvSpPr>
          <p:cNvPr id="97" name="Google Shape;97;p1"/>
          <p:cNvSpPr txBox="1"/>
          <p:nvPr/>
        </p:nvSpPr>
        <p:spPr>
          <a:xfrm>
            <a:off x="10619655" y="6099319"/>
            <a:ext cx="7405800" cy="22775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Arial"/>
                <a:ea typeface="Arial"/>
                <a:cs typeface="Arial"/>
                <a:sym typeface="Arial"/>
              </a:rPr>
              <a:t>Ferdinand Magellan’s the first, we know of, to circumnavigate our planet taking 1,082 days.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400" b="0" i="0" u="none" strike="noStrike" cap="none" dirty="0">
              <a:solidFill>
                <a:srgbClr val="000000"/>
              </a:solidFill>
              <a:latin typeface="Arial"/>
              <a:ea typeface="Arial"/>
              <a:cs typeface="Arial"/>
              <a:sym typeface="Arial"/>
            </a:endParaRPr>
          </a:p>
        </p:txBody>
      </p:sp>
      <p:pic>
        <p:nvPicPr>
          <p:cNvPr id="98" name="Google Shape;98;p1"/>
          <p:cNvPicPr preferRelativeResize="0"/>
          <p:nvPr/>
        </p:nvPicPr>
        <p:blipFill rotWithShape="1">
          <a:blip r:embed="rId4">
            <a:alphaModFix/>
          </a:blip>
          <a:srcRect/>
          <a:stretch/>
        </p:blipFill>
        <p:spPr>
          <a:xfrm>
            <a:off x="1594189" y="5074121"/>
            <a:ext cx="8570491" cy="48209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27"/>
        <p:cNvGrpSpPr/>
        <p:nvPr/>
      </p:nvGrpSpPr>
      <p:grpSpPr>
        <a:xfrm>
          <a:off x="0" y="0"/>
          <a:ext cx="0" cy="0"/>
          <a:chOff x="0" y="0"/>
          <a:chExt cx="0" cy="0"/>
        </a:xfrm>
      </p:grpSpPr>
      <p:sp>
        <p:nvSpPr>
          <p:cNvPr id="128" name="Google Shape;128;g3047aac1a3f_0_29"/>
          <p:cNvSpPr txBox="1">
            <a:spLocks noGrp="1"/>
          </p:cNvSpPr>
          <p:nvPr>
            <p:ph type="title"/>
          </p:nvPr>
        </p:nvSpPr>
        <p:spPr>
          <a:xfrm>
            <a:off x="318463" y="919225"/>
            <a:ext cx="176511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solidFill>
                  <a:schemeClr val="lt1"/>
                </a:solidFill>
              </a:rPr>
              <a:t>R.E.D.W.I.N.G</a:t>
            </a:r>
            <a:endParaRPr dirty="0">
              <a:solidFill>
                <a:schemeClr val="lt1"/>
              </a:solidFill>
            </a:endParaRPr>
          </a:p>
        </p:txBody>
      </p:sp>
      <p:pic>
        <p:nvPicPr>
          <p:cNvPr id="129" name="Google Shape;129;g3047aac1a3f_0_29"/>
          <p:cNvPicPr preferRelativeResize="0"/>
          <p:nvPr/>
        </p:nvPicPr>
        <p:blipFill>
          <a:blip r:embed="rId3">
            <a:alphaModFix/>
          </a:blip>
          <a:stretch>
            <a:fillRect/>
          </a:stretch>
        </p:blipFill>
        <p:spPr>
          <a:xfrm>
            <a:off x="6106283" y="2032245"/>
            <a:ext cx="5723321" cy="1777976"/>
          </a:xfrm>
          <a:prstGeom prst="rect">
            <a:avLst/>
          </a:prstGeom>
          <a:noFill/>
          <a:ln>
            <a:noFill/>
          </a:ln>
        </p:spPr>
      </p:pic>
      <p:pic>
        <p:nvPicPr>
          <p:cNvPr id="130" name="Google Shape;130;g3047aac1a3f_0_29"/>
          <p:cNvPicPr preferRelativeResize="0"/>
          <p:nvPr/>
        </p:nvPicPr>
        <p:blipFill>
          <a:blip r:embed="rId4">
            <a:alphaModFix/>
          </a:blip>
          <a:stretch>
            <a:fillRect/>
          </a:stretch>
        </p:blipFill>
        <p:spPr>
          <a:xfrm>
            <a:off x="1370387" y="4433339"/>
            <a:ext cx="6526450" cy="4894850"/>
          </a:xfrm>
          <a:prstGeom prst="rect">
            <a:avLst/>
          </a:prstGeom>
          <a:noFill/>
          <a:ln>
            <a:noFill/>
          </a:ln>
        </p:spPr>
      </p:pic>
      <p:pic>
        <p:nvPicPr>
          <p:cNvPr id="131" name="Google Shape;131;g3047aac1a3f_0_29"/>
          <p:cNvPicPr preferRelativeResize="0"/>
          <p:nvPr/>
        </p:nvPicPr>
        <p:blipFill>
          <a:blip r:embed="rId5">
            <a:alphaModFix/>
          </a:blip>
          <a:stretch>
            <a:fillRect/>
          </a:stretch>
        </p:blipFill>
        <p:spPr>
          <a:xfrm>
            <a:off x="9332950" y="4433339"/>
            <a:ext cx="7584663" cy="4894850"/>
          </a:xfrm>
          <a:prstGeom prst="rect">
            <a:avLst/>
          </a:prstGeom>
          <a:noFill/>
          <a:ln>
            <a:noFill/>
          </a:ln>
        </p:spPr>
      </p:pic>
      <p:sp>
        <p:nvSpPr>
          <p:cNvPr id="132" name="Google Shape;132;g3047aac1a3f_0_29"/>
          <p:cNvSpPr txBox="1"/>
          <p:nvPr/>
        </p:nvSpPr>
        <p:spPr>
          <a:xfrm>
            <a:off x="0" y="-194371"/>
            <a:ext cx="18288000" cy="1378647"/>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Clr>
                <a:srgbClr val="000000"/>
              </a:buClr>
              <a:buSzPts val="6399"/>
              <a:buFont typeface="Arial"/>
              <a:buNone/>
            </a:pPr>
            <a:r>
              <a:rPr lang="en-US" sz="6399" b="1" dirty="0">
                <a:solidFill>
                  <a:srgbClr val="FFFF00"/>
                </a:solidFill>
              </a:rPr>
              <a:t>OUR</a:t>
            </a:r>
            <a:r>
              <a:rPr lang="en-US" sz="6399" b="1" i="0" u="none" strike="noStrike" cap="none" dirty="0">
                <a:solidFill>
                  <a:srgbClr val="FFFF00"/>
                </a:solidFill>
              </a:rPr>
              <a:t> </a:t>
            </a:r>
            <a:r>
              <a:rPr lang="en-US" sz="6399" b="1" dirty="0">
                <a:solidFill>
                  <a:srgbClr val="FFFF00"/>
                </a:solidFill>
              </a:rPr>
              <a:t>ROBOTIC EXPLORER</a:t>
            </a:r>
            <a:endParaRPr sz="1400" b="1" i="0" u="none" strike="noStrike" cap="none" dirty="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a:extLst>
            <a:ext uri="{FF2B5EF4-FFF2-40B4-BE49-F238E27FC236}">
              <a16:creationId xmlns:a16="http://schemas.microsoft.com/office/drawing/2014/main" id="{C9FE5343-E154-1EAD-D81A-C7322A1385A4}"/>
            </a:ext>
          </a:extLst>
        </p:cNvPr>
        <p:cNvGrpSpPr/>
        <p:nvPr/>
      </p:nvGrpSpPr>
      <p:grpSpPr>
        <a:xfrm>
          <a:off x="0" y="0"/>
          <a:ext cx="0" cy="0"/>
          <a:chOff x="0" y="0"/>
          <a:chExt cx="0" cy="0"/>
        </a:xfrm>
      </p:grpSpPr>
      <p:pic>
        <p:nvPicPr>
          <p:cNvPr id="94" name="Google Shape;94;p1">
            <a:extLst>
              <a:ext uri="{FF2B5EF4-FFF2-40B4-BE49-F238E27FC236}">
                <a16:creationId xmlns:a16="http://schemas.microsoft.com/office/drawing/2014/main" id="{361BCB0A-72C5-4433-7252-F046CF060526}"/>
              </a:ext>
            </a:extLst>
          </p:cNvPr>
          <p:cNvPicPr preferRelativeResize="0"/>
          <p:nvPr/>
        </p:nvPicPr>
        <p:blipFill rotWithShape="1">
          <a:blip r:embed="rId3">
            <a:alphaModFix amt="39000"/>
          </a:blip>
          <a:srcRect r="55062" b="55536"/>
          <a:stretch/>
        </p:blipFill>
        <p:spPr>
          <a:xfrm>
            <a:off x="-385010" y="-205283"/>
            <a:ext cx="18673010" cy="10697566"/>
          </a:xfrm>
          <a:prstGeom prst="rect">
            <a:avLst/>
          </a:prstGeom>
          <a:noFill/>
          <a:ln>
            <a:noFill/>
          </a:ln>
          <a:effectLst>
            <a:outerShdw blurRad="50800" dist="50800" dir="5400000" algn="ctr" rotWithShape="0">
              <a:srgbClr val="000000"/>
            </a:outerShdw>
          </a:effectLst>
        </p:spPr>
      </p:pic>
      <p:pic>
        <p:nvPicPr>
          <p:cNvPr id="3" name="Picture 2" descr="A yellow submarine on a dock&#10;&#10;AI-generated content may be incorrect.">
            <a:extLst>
              <a:ext uri="{FF2B5EF4-FFF2-40B4-BE49-F238E27FC236}">
                <a16:creationId xmlns:a16="http://schemas.microsoft.com/office/drawing/2014/main" id="{1BC215FD-3FC9-52C3-663D-A89835A57676}"/>
              </a:ext>
            </a:extLst>
          </p:cNvPr>
          <p:cNvPicPr>
            <a:picLocks noChangeAspect="1"/>
          </p:cNvPicPr>
          <p:nvPr/>
        </p:nvPicPr>
        <p:blipFill>
          <a:blip r:embed="rId4"/>
          <a:stretch>
            <a:fillRect/>
          </a:stretch>
        </p:blipFill>
        <p:spPr>
          <a:xfrm>
            <a:off x="817742" y="1393473"/>
            <a:ext cx="5943600" cy="3314700"/>
          </a:xfrm>
          <a:prstGeom prst="roundRect">
            <a:avLst/>
          </a:prstGeom>
        </p:spPr>
      </p:pic>
      <p:pic>
        <p:nvPicPr>
          <p:cNvPr id="5" name="Picture 4" descr="A person in a white helmet on a boat&#10;&#10;AI-generated content may be incorrect.">
            <a:extLst>
              <a:ext uri="{FF2B5EF4-FFF2-40B4-BE49-F238E27FC236}">
                <a16:creationId xmlns:a16="http://schemas.microsoft.com/office/drawing/2014/main" id="{6F4B7B34-7C6E-0968-5944-36CFD03BD873}"/>
              </a:ext>
            </a:extLst>
          </p:cNvPr>
          <p:cNvPicPr>
            <a:picLocks noChangeAspect="1"/>
          </p:cNvPicPr>
          <p:nvPr/>
        </p:nvPicPr>
        <p:blipFill>
          <a:blip r:embed="rId5"/>
          <a:stretch>
            <a:fillRect/>
          </a:stretch>
        </p:blipFill>
        <p:spPr>
          <a:xfrm>
            <a:off x="817742" y="5155163"/>
            <a:ext cx="5943600" cy="4406900"/>
          </a:xfrm>
          <a:prstGeom prst="roundRect">
            <a:avLst/>
          </a:prstGeom>
        </p:spPr>
      </p:pic>
      <p:sp>
        <p:nvSpPr>
          <p:cNvPr id="6" name="TextBox 5">
            <a:extLst>
              <a:ext uri="{FF2B5EF4-FFF2-40B4-BE49-F238E27FC236}">
                <a16:creationId xmlns:a16="http://schemas.microsoft.com/office/drawing/2014/main" id="{7EAB9B02-8F09-9E4A-0751-B5ED1C34F81A}"/>
              </a:ext>
            </a:extLst>
          </p:cNvPr>
          <p:cNvSpPr txBox="1"/>
          <p:nvPr/>
        </p:nvSpPr>
        <p:spPr>
          <a:xfrm>
            <a:off x="5606012" y="462092"/>
            <a:ext cx="7075976" cy="707886"/>
          </a:xfrm>
          <a:prstGeom prst="rect">
            <a:avLst/>
          </a:prstGeom>
          <a:noFill/>
        </p:spPr>
        <p:txBody>
          <a:bodyPr wrap="none" rtlCol="0">
            <a:spAutoFit/>
          </a:bodyPr>
          <a:lstStyle/>
          <a:p>
            <a:r>
              <a:rPr lang="en-US" sz="4000" b="1" dirty="0">
                <a:solidFill>
                  <a:srgbClr val="FFFF00"/>
                </a:solidFill>
              </a:rPr>
              <a:t>Test Flights Happening Now</a:t>
            </a:r>
          </a:p>
        </p:txBody>
      </p:sp>
      <p:pic>
        <p:nvPicPr>
          <p:cNvPr id="8" name="Picture 7" descr="A map of the ocean&#10;&#10;AI-generated content may be incorrect.">
            <a:extLst>
              <a:ext uri="{FF2B5EF4-FFF2-40B4-BE49-F238E27FC236}">
                <a16:creationId xmlns:a16="http://schemas.microsoft.com/office/drawing/2014/main" id="{B85A358A-39C7-B531-1F85-576495694235}"/>
              </a:ext>
            </a:extLst>
          </p:cNvPr>
          <p:cNvPicPr>
            <a:picLocks noChangeAspect="1"/>
          </p:cNvPicPr>
          <p:nvPr/>
        </p:nvPicPr>
        <p:blipFill>
          <a:blip r:embed="rId6"/>
          <a:stretch>
            <a:fillRect/>
          </a:stretch>
        </p:blipFill>
        <p:spPr>
          <a:xfrm>
            <a:off x="6997050" y="2499104"/>
            <a:ext cx="10535691" cy="6165270"/>
          </a:xfrm>
          <a:prstGeom prst="roundRect">
            <a:avLst/>
          </a:prstGeom>
        </p:spPr>
      </p:pic>
    </p:spTree>
    <p:extLst>
      <p:ext uri="{BB962C8B-B14F-4D97-AF65-F5344CB8AC3E}">
        <p14:creationId xmlns:p14="http://schemas.microsoft.com/office/powerpoint/2010/main" val="241858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g311fa5a6516_1_6"/>
          <p:cNvSpPr txBox="1">
            <a:spLocks noGrp="1"/>
          </p:cNvSpPr>
          <p:nvPr>
            <p:ph type="title"/>
          </p:nvPr>
        </p:nvSpPr>
        <p:spPr>
          <a:xfrm>
            <a:off x="5103975" y="226563"/>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t>Our Route and Partners</a:t>
            </a:r>
            <a:r>
              <a:rPr lang="en-US" b="1">
                <a:solidFill>
                  <a:schemeClr val="lt1"/>
                </a:solidFill>
              </a:rPr>
              <a:t> </a:t>
            </a:r>
            <a:endParaRPr b="1">
              <a:solidFill>
                <a:schemeClr val="lt1"/>
              </a:solidFill>
            </a:endParaRPr>
          </a:p>
        </p:txBody>
      </p:sp>
      <p:pic>
        <p:nvPicPr>
          <p:cNvPr id="150" name="Google Shape;150;g311fa5a6516_1_6"/>
          <p:cNvPicPr preferRelativeResize="0"/>
          <p:nvPr/>
        </p:nvPicPr>
        <p:blipFill>
          <a:blip r:embed="rId4">
            <a:alphaModFix/>
          </a:blip>
          <a:stretch>
            <a:fillRect/>
          </a:stretch>
        </p:blipFill>
        <p:spPr>
          <a:xfrm>
            <a:off x="3716350" y="5229850"/>
            <a:ext cx="1387625" cy="1972850"/>
          </a:xfrm>
          <a:prstGeom prst="rect">
            <a:avLst/>
          </a:prstGeom>
          <a:noFill/>
          <a:ln>
            <a:noFill/>
          </a:ln>
        </p:spPr>
      </p:pic>
      <p:pic>
        <p:nvPicPr>
          <p:cNvPr id="151" name="Google Shape;151;g311fa5a6516_1_6"/>
          <p:cNvPicPr preferRelativeResize="0"/>
          <p:nvPr/>
        </p:nvPicPr>
        <p:blipFill rotWithShape="1">
          <a:blip r:embed="rId5">
            <a:alphaModFix/>
          </a:blip>
          <a:srcRect/>
          <a:stretch/>
        </p:blipFill>
        <p:spPr>
          <a:xfrm>
            <a:off x="7483624" y="1463050"/>
            <a:ext cx="1659901" cy="990649"/>
          </a:xfrm>
          <a:prstGeom prst="rect">
            <a:avLst/>
          </a:prstGeom>
          <a:noFill/>
          <a:ln>
            <a:noFill/>
          </a:ln>
        </p:spPr>
      </p:pic>
      <p:pic>
        <p:nvPicPr>
          <p:cNvPr id="152" name="Google Shape;152;g311fa5a6516_1_6" descr="Carlos Barrera (@CarlosPLOCAN) / X"/>
          <p:cNvPicPr preferRelativeResize="0"/>
          <p:nvPr/>
        </p:nvPicPr>
        <p:blipFill rotWithShape="1">
          <a:blip r:embed="rId6">
            <a:alphaModFix/>
          </a:blip>
          <a:srcRect/>
          <a:stretch/>
        </p:blipFill>
        <p:spPr>
          <a:xfrm>
            <a:off x="7690475" y="2453701"/>
            <a:ext cx="1076100" cy="1076100"/>
          </a:xfrm>
          <a:prstGeom prst="rect">
            <a:avLst/>
          </a:prstGeom>
          <a:noFill/>
          <a:ln>
            <a:noFill/>
          </a:ln>
        </p:spPr>
      </p:pic>
      <p:pic>
        <p:nvPicPr>
          <p:cNvPr id="153" name="Google Shape;153;g311fa5a6516_1_6"/>
          <p:cNvPicPr preferRelativeResize="0"/>
          <p:nvPr/>
        </p:nvPicPr>
        <p:blipFill>
          <a:blip r:embed="rId7">
            <a:alphaModFix/>
          </a:blip>
          <a:stretch>
            <a:fillRect/>
          </a:stretch>
        </p:blipFill>
        <p:spPr>
          <a:xfrm>
            <a:off x="13965150" y="5720950"/>
            <a:ext cx="998704" cy="990650"/>
          </a:xfrm>
          <a:prstGeom prst="rect">
            <a:avLst/>
          </a:prstGeom>
          <a:noFill/>
          <a:ln>
            <a:noFill/>
          </a:ln>
        </p:spPr>
      </p:pic>
      <p:pic>
        <p:nvPicPr>
          <p:cNvPr id="154" name="Google Shape;154;g311fa5a6516_1_6"/>
          <p:cNvPicPr preferRelativeResize="0"/>
          <p:nvPr/>
        </p:nvPicPr>
        <p:blipFill>
          <a:blip r:embed="rId8">
            <a:alphaModFix/>
          </a:blip>
          <a:stretch>
            <a:fillRect/>
          </a:stretch>
        </p:blipFill>
        <p:spPr>
          <a:xfrm>
            <a:off x="17145725" y="5794594"/>
            <a:ext cx="998700" cy="1157506"/>
          </a:xfrm>
          <a:prstGeom prst="rect">
            <a:avLst/>
          </a:prstGeom>
          <a:noFill/>
          <a:ln>
            <a:noFill/>
          </a:ln>
        </p:spPr>
      </p:pic>
      <p:pic>
        <p:nvPicPr>
          <p:cNvPr id="155" name="Google Shape;155;g311fa5a6516_1_6"/>
          <p:cNvPicPr preferRelativeResize="0">
            <a:picLocks noGrp="1"/>
          </p:cNvPicPr>
          <p:nvPr>
            <p:ph type="body" idx="1"/>
          </p:nvPr>
        </p:nvPicPr>
        <p:blipFill rotWithShape="1">
          <a:blip r:embed="rId9">
            <a:alphaModFix/>
          </a:blip>
          <a:srcRect/>
          <a:stretch/>
        </p:blipFill>
        <p:spPr>
          <a:xfrm>
            <a:off x="1025475" y="2606915"/>
            <a:ext cx="1873500" cy="1404900"/>
          </a:xfrm>
          <a:prstGeom prst="rect">
            <a:avLst/>
          </a:prstGeom>
          <a:noFill/>
          <a:ln>
            <a:noFill/>
          </a:ln>
        </p:spPr>
      </p:pic>
      <p:pic>
        <p:nvPicPr>
          <p:cNvPr id="156" name="Google Shape;156;g311fa5a6516_1_6"/>
          <p:cNvPicPr preferRelativeResize="0"/>
          <p:nvPr/>
        </p:nvPicPr>
        <p:blipFill>
          <a:blip r:embed="rId10">
            <a:alphaModFix/>
          </a:blip>
          <a:stretch>
            <a:fillRect/>
          </a:stretch>
        </p:blipFill>
        <p:spPr>
          <a:xfrm>
            <a:off x="8605950" y="5041084"/>
            <a:ext cx="1076100" cy="12141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g3047aac1a3f_0_6"/>
          <p:cNvSpPr/>
          <p:nvPr/>
        </p:nvSpPr>
        <p:spPr>
          <a:xfrm>
            <a:off x="287325" y="3840900"/>
            <a:ext cx="7854600" cy="3470700"/>
          </a:xfrm>
          <a:prstGeom prst="roundRect">
            <a:avLst>
              <a:gd name="adj" fmla="val 16667"/>
            </a:avLst>
          </a:prstGeom>
          <a:solidFill>
            <a:srgbClr val="63A0C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0" lvl="0" indent="0" algn="ctr" rtl="0">
              <a:spcBef>
                <a:spcPts val="0"/>
              </a:spcBef>
              <a:spcAft>
                <a:spcPts val="0"/>
              </a:spcAft>
              <a:buNone/>
            </a:pPr>
            <a:endParaRPr>
              <a:solidFill>
                <a:schemeClr val="dk1"/>
              </a:solidFill>
              <a:highlight>
                <a:schemeClr val="dk1"/>
              </a:highlight>
              <a:latin typeface="Calibri"/>
              <a:ea typeface="Calibri"/>
              <a:cs typeface="Calibri"/>
              <a:sym typeface="Calibri"/>
            </a:endParaRPr>
          </a:p>
        </p:txBody>
      </p:sp>
      <p:sp>
        <p:nvSpPr>
          <p:cNvPr id="162" name="Google Shape;162;g3047aac1a3f_0_6"/>
          <p:cNvSpPr txBox="1">
            <a:spLocks noGrp="1"/>
          </p:cNvSpPr>
          <p:nvPr>
            <p:ph type="title"/>
          </p:nvPr>
        </p:nvSpPr>
        <p:spPr>
          <a:xfrm>
            <a:off x="0" y="2369945"/>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400" b="1" dirty="0">
                <a:solidFill>
                  <a:srgbClr val="FFFF00"/>
                </a:solidFill>
              </a:rPr>
              <a:t>Pathfinders/Mapping</a:t>
            </a:r>
            <a:endParaRPr sz="5400" b="1" dirty="0">
              <a:solidFill>
                <a:srgbClr val="FFFF00"/>
              </a:solidFill>
            </a:endParaRPr>
          </a:p>
        </p:txBody>
      </p:sp>
      <p:sp>
        <p:nvSpPr>
          <p:cNvPr id="163" name="Google Shape;163;g3047aac1a3f_0_6"/>
          <p:cNvSpPr txBox="1">
            <a:spLocks noGrp="1"/>
          </p:cNvSpPr>
          <p:nvPr>
            <p:ph type="body" idx="1"/>
          </p:nvPr>
        </p:nvSpPr>
        <p:spPr>
          <a:xfrm>
            <a:off x="457200" y="3846500"/>
            <a:ext cx="7368900" cy="3281100"/>
          </a:xfrm>
          <a:prstGeom prst="rect">
            <a:avLst/>
          </a:prstGeom>
        </p:spPr>
        <p:txBody>
          <a:bodyPr spcFirstLastPara="1" wrap="square" lIns="91425" tIns="45700" rIns="91425" bIns="45700" anchor="t" anchorCtr="0">
            <a:normAutofit lnSpcReduction="10000"/>
          </a:bodyPr>
          <a:lstStyle/>
          <a:p>
            <a:pPr marL="0" lvl="0" indent="0" algn="l" rtl="0">
              <a:spcBef>
                <a:spcPts val="360"/>
              </a:spcBef>
              <a:spcAft>
                <a:spcPts val="0"/>
              </a:spcAft>
              <a:buNone/>
            </a:pPr>
            <a:r>
              <a:rPr lang="en-US" sz="4100">
                <a:solidFill>
                  <a:schemeClr val="lt1"/>
                </a:solidFill>
              </a:rPr>
              <a:t>4 Legs that require:</a:t>
            </a:r>
            <a:endParaRPr sz="4100">
              <a:solidFill>
                <a:schemeClr val="lt1"/>
              </a:solidFill>
            </a:endParaRPr>
          </a:p>
          <a:p>
            <a:pPr marL="457200" lvl="0" indent="-488950" algn="l" rtl="0">
              <a:spcBef>
                <a:spcPts val="360"/>
              </a:spcBef>
              <a:spcAft>
                <a:spcPts val="0"/>
              </a:spcAft>
              <a:buClr>
                <a:schemeClr val="lt1"/>
              </a:buClr>
              <a:buSzPts val="4100"/>
              <a:buChar char="●"/>
            </a:pPr>
            <a:r>
              <a:rPr lang="en-US" sz="4100">
                <a:solidFill>
                  <a:schemeClr val="lt1"/>
                </a:solidFill>
              </a:rPr>
              <a:t>Optimal pathfinding</a:t>
            </a:r>
            <a:endParaRPr sz="4100">
              <a:solidFill>
                <a:schemeClr val="lt1"/>
              </a:solidFill>
            </a:endParaRPr>
          </a:p>
          <a:p>
            <a:pPr marL="457200" lvl="0" indent="-488950" algn="l" rtl="0">
              <a:spcBef>
                <a:spcPts val="0"/>
              </a:spcBef>
              <a:spcAft>
                <a:spcPts val="0"/>
              </a:spcAft>
              <a:buClr>
                <a:schemeClr val="lt1"/>
              </a:buClr>
              <a:buSzPts val="4100"/>
              <a:buChar char="●"/>
            </a:pPr>
            <a:r>
              <a:rPr lang="en-US" sz="4100">
                <a:solidFill>
                  <a:schemeClr val="lt1"/>
                </a:solidFill>
              </a:rPr>
              <a:t>Hazard avoidance</a:t>
            </a:r>
            <a:endParaRPr sz="4100">
              <a:solidFill>
                <a:schemeClr val="lt1"/>
              </a:solidFill>
            </a:endParaRPr>
          </a:p>
          <a:p>
            <a:pPr marL="457200" lvl="0" indent="-488950" algn="l" rtl="0">
              <a:spcBef>
                <a:spcPts val="0"/>
              </a:spcBef>
              <a:spcAft>
                <a:spcPts val="0"/>
              </a:spcAft>
              <a:buClr>
                <a:schemeClr val="lt1"/>
              </a:buClr>
              <a:buSzPts val="4100"/>
              <a:buChar char="●"/>
            </a:pPr>
            <a:r>
              <a:rPr lang="en-US" sz="4100">
                <a:solidFill>
                  <a:schemeClr val="lt1"/>
                </a:solidFill>
              </a:rPr>
              <a:t>Understanding of seasonality</a:t>
            </a:r>
            <a:endParaRPr sz="4100">
              <a:solidFill>
                <a:schemeClr val="lt1"/>
              </a:solidFill>
            </a:endParaRPr>
          </a:p>
          <a:p>
            <a:pPr marL="457200" lvl="0" indent="-488950" algn="l" rtl="0">
              <a:spcBef>
                <a:spcPts val="0"/>
              </a:spcBef>
              <a:spcAft>
                <a:spcPts val="0"/>
              </a:spcAft>
              <a:buClr>
                <a:schemeClr val="lt1"/>
              </a:buClr>
              <a:buSzPts val="4100"/>
              <a:buChar char="●"/>
            </a:pPr>
            <a:r>
              <a:rPr lang="en-US" sz="4100">
                <a:solidFill>
                  <a:schemeClr val="lt1"/>
                </a:solidFill>
              </a:rPr>
              <a:t>Understanding ocean currents</a:t>
            </a:r>
            <a:endParaRPr sz="4100">
              <a:solidFill>
                <a:schemeClr val="lt1"/>
              </a:solidFill>
            </a:endParaRPr>
          </a:p>
        </p:txBody>
      </p:sp>
      <p:pic>
        <p:nvPicPr>
          <p:cNvPr id="164" name="Google Shape;164;g3047aac1a3f_0_6"/>
          <p:cNvPicPr preferRelativeResize="0"/>
          <p:nvPr/>
        </p:nvPicPr>
        <p:blipFill>
          <a:blip r:embed="rId4">
            <a:alphaModFix/>
          </a:blip>
          <a:stretch>
            <a:fillRect/>
          </a:stretch>
        </p:blipFill>
        <p:spPr>
          <a:xfrm>
            <a:off x="8604354" y="1349115"/>
            <a:ext cx="9396321" cy="73601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g3047aac1a3f_0_21"/>
          <p:cNvSpPr/>
          <p:nvPr/>
        </p:nvSpPr>
        <p:spPr>
          <a:xfrm>
            <a:off x="589925" y="2654150"/>
            <a:ext cx="9974700" cy="7067366"/>
          </a:xfrm>
          <a:prstGeom prst="roundRect">
            <a:avLst>
              <a:gd name="adj" fmla="val 16667"/>
            </a:avLst>
          </a:prstGeom>
          <a:solidFill>
            <a:srgbClr val="63A0C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0" lvl="0" indent="0" algn="ctr" rtl="0">
              <a:spcBef>
                <a:spcPts val="0"/>
              </a:spcBef>
              <a:spcAft>
                <a:spcPts val="0"/>
              </a:spcAft>
              <a:buNone/>
            </a:pPr>
            <a:endParaRPr>
              <a:solidFill>
                <a:schemeClr val="dk1"/>
              </a:solidFill>
              <a:highlight>
                <a:schemeClr val="dk1"/>
              </a:highlight>
              <a:latin typeface="Calibri"/>
              <a:ea typeface="Calibri"/>
              <a:cs typeface="Calibri"/>
              <a:sym typeface="Calibri"/>
            </a:endParaRPr>
          </a:p>
        </p:txBody>
      </p:sp>
      <p:sp>
        <p:nvSpPr>
          <p:cNvPr id="170" name="Google Shape;170;g3047aac1a3f_0_21"/>
          <p:cNvSpPr txBox="1">
            <a:spLocks noGrp="1"/>
          </p:cNvSpPr>
          <p:nvPr>
            <p:ph type="title"/>
          </p:nvPr>
        </p:nvSpPr>
        <p:spPr>
          <a:xfrm>
            <a:off x="1399525" y="9789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6600" b="1" dirty="0">
                <a:solidFill>
                  <a:srgbClr val="FFFF00"/>
                </a:solidFill>
              </a:rPr>
              <a:t>Outreach</a:t>
            </a:r>
            <a:endParaRPr sz="6600" b="1" dirty="0">
              <a:solidFill>
                <a:srgbClr val="FFFF00"/>
              </a:solidFill>
            </a:endParaRPr>
          </a:p>
        </p:txBody>
      </p:sp>
      <p:sp>
        <p:nvSpPr>
          <p:cNvPr id="171" name="Google Shape;171;g3047aac1a3f_0_21"/>
          <p:cNvSpPr txBox="1">
            <a:spLocks noGrp="1"/>
          </p:cNvSpPr>
          <p:nvPr>
            <p:ph type="body" idx="1"/>
          </p:nvPr>
        </p:nvSpPr>
        <p:spPr>
          <a:xfrm>
            <a:off x="866225" y="2958600"/>
            <a:ext cx="9698400" cy="73284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t" anchorCtr="0">
            <a:normAutofit fontScale="70000" lnSpcReduction="20000"/>
          </a:bodyPr>
          <a:lstStyle/>
          <a:p>
            <a:pPr marL="0" lvl="0" indent="0" algn="l" rtl="0">
              <a:lnSpc>
                <a:spcPct val="115000"/>
              </a:lnSpc>
              <a:spcBef>
                <a:spcPts val="0"/>
              </a:spcBef>
              <a:spcAft>
                <a:spcPts val="0"/>
              </a:spcAft>
              <a:buClr>
                <a:schemeClr val="dk1"/>
              </a:buClr>
              <a:buSzPts val="523"/>
              <a:buFont typeface="Arial"/>
              <a:buNone/>
            </a:pPr>
            <a:r>
              <a:rPr lang="en-US" sz="8261" b="1" dirty="0">
                <a:solidFill>
                  <a:schemeClr val="lt1"/>
                </a:solidFill>
                <a:latin typeface="Arial"/>
                <a:ea typeface="Arial"/>
                <a:cs typeface="Arial"/>
                <a:sym typeface="Arial"/>
              </a:rPr>
              <a:t>Explorers of the Deep:</a:t>
            </a:r>
            <a:endParaRPr sz="8261" b="1" dirty="0">
              <a:solidFill>
                <a:schemeClr val="lt1"/>
              </a:solidFill>
              <a:latin typeface="Arial"/>
              <a:ea typeface="Arial"/>
              <a:cs typeface="Arial"/>
              <a:sym typeface="Arial"/>
            </a:endParaRPr>
          </a:p>
          <a:p>
            <a:pPr marL="457200" lvl="0" indent="-477795" algn="l" rtl="0">
              <a:lnSpc>
                <a:spcPct val="115000"/>
              </a:lnSpc>
              <a:spcBef>
                <a:spcPts val="0"/>
              </a:spcBef>
              <a:spcAft>
                <a:spcPts val="0"/>
              </a:spcAft>
              <a:buClr>
                <a:schemeClr val="lt1"/>
              </a:buClr>
              <a:buSzPct val="100000"/>
              <a:buFont typeface="Arial"/>
              <a:buChar char="-"/>
            </a:pPr>
            <a:r>
              <a:rPr lang="en-US" sz="5100" dirty="0">
                <a:solidFill>
                  <a:schemeClr val="lt1"/>
                </a:solidFill>
                <a:latin typeface="Arial"/>
                <a:ea typeface="Arial"/>
                <a:cs typeface="Arial"/>
                <a:sym typeface="Arial"/>
              </a:rPr>
              <a:t>Board game developed by Rutgers to make learning about ocean exploration &amp; technology even more fun!</a:t>
            </a:r>
            <a:endParaRPr sz="5100" dirty="0">
              <a:solidFill>
                <a:schemeClr val="lt1"/>
              </a:solidFill>
              <a:latin typeface="Arial"/>
              <a:ea typeface="Arial"/>
              <a:cs typeface="Arial"/>
              <a:sym typeface="Arial"/>
            </a:endParaRPr>
          </a:p>
          <a:p>
            <a:pPr marL="0" lvl="0" indent="0" algn="l" rtl="0">
              <a:lnSpc>
                <a:spcPct val="115000"/>
              </a:lnSpc>
              <a:spcBef>
                <a:spcPts val="0"/>
              </a:spcBef>
              <a:spcAft>
                <a:spcPts val="0"/>
              </a:spcAft>
              <a:buNone/>
            </a:pPr>
            <a:endParaRPr sz="8261" dirty="0">
              <a:solidFill>
                <a:schemeClr val="lt1"/>
              </a:solidFill>
              <a:latin typeface="Arial"/>
              <a:ea typeface="Arial"/>
              <a:cs typeface="Arial"/>
              <a:sym typeface="Arial"/>
            </a:endParaRPr>
          </a:p>
          <a:p>
            <a:pPr marL="0" lvl="0" indent="0" algn="l" rtl="0">
              <a:lnSpc>
                <a:spcPct val="115000"/>
              </a:lnSpc>
              <a:spcBef>
                <a:spcPts val="0"/>
              </a:spcBef>
              <a:spcAft>
                <a:spcPts val="0"/>
              </a:spcAft>
              <a:buNone/>
            </a:pPr>
            <a:r>
              <a:rPr lang="en-US" sz="8261" b="1" dirty="0">
                <a:solidFill>
                  <a:schemeClr val="lt1"/>
                </a:solidFill>
                <a:latin typeface="Arial"/>
                <a:ea typeface="Arial"/>
                <a:cs typeface="Arial"/>
                <a:sym typeface="Arial"/>
              </a:rPr>
              <a:t>Broadening Participation:</a:t>
            </a:r>
            <a:endParaRPr sz="8261" b="1" dirty="0">
              <a:solidFill>
                <a:schemeClr val="lt1"/>
              </a:solidFill>
              <a:latin typeface="Arial"/>
              <a:ea typeface="Arial"/>
              <a:cs typeface="Arial"/>
              <a:sym typeface="Arial"/>
            </a:endParaRPr>
          </a:p>
          <a:p>
            <a:pPr marL="457200" lvl="0" indent="-477795" algn="l" rtl="0">
              <a:lnSpc>
                <a:spcPct val="115000"/>
              </a:lnSpc>
              <a:spcBef>
                <a:spcPts val="0"/>
              </a:spcBef>
              <a:spcAft>
                <a:spcPts val="0"/>
              </a:spcAft>
              <a:buClr>
                <a:schemeClr val="lt1"/>
              </a:buClr>
              <a:buSzPct val="100000"/>
              <a:buFont typeface="Arial"/>
              <a:buChar char="-"/>
            </a:pPr>
            <a:r>
              <a:rPr lang="en-US" sz="5100" dirty="0">
                <a:solidFill>
                  <a:schemeClr val="lt1"/>
                </a:solidFill>
                <a:latin typeface="Arial"/>
                <a:ea typeface="Arial"/>
                <a:cs typeface="Arial"/>
                <a:sym typeface="Arial"/>
              </a:rPr>
              <a:t>U.S. Braille</a:t>
            </a:r>
            <a:endParaRPr sz="5100" dirty="0">
              <a:solidFill>
                <a:schemeClr val="lt1"/>
              </a:solidFill>
              <a:latin typeface="Arial"/>
              <a:ea typeface="Arial"/>
              <a:cs typeface="Arial"/>
              <a:sym typeface="Arial"/>
            </a:endParaRPr>
          </a:p>
          <a:p>
            <a:pPr marL="457200" lvl="0" indent="-477795" algn="l" rtl="0">
              <a:lnSpc>
                <a:spcPct val="115000"/>
              </a:lnSpc>
              <a:spcBef>
                <a:spcPts val="0"/>
              </a:spcBef>
              <a:spcAft>
                <a:spcPts val="0"/>
              </a:spcAft>
              <a:buClr>
                <a:schemeClr val="lt1"/>
              </a:buClr>
              <a:buSzPct val="100000"/>
              <a:buFont typeface="Arial"/>
              <a:buChar char="-"/>
            </a:pPr>
            <a:r>
              <a:rPr lang="en-US" sz="5100" dirty="0">
                <a:solidFill>
                  <a:schemeClr val="lt1"/>
                </a:solidFill>
                <a:latin typeface="Arial"/>
                <a:ea typeface="Arial"/>
                <a:cs typeface="Arial"/>
                <a:sym typeface="Arial"/>
              </a:rPr>
              <a:t>Metric Values </a:t>
            </a:r>
            <a:endParaRPr sz="5100" dirty="0">
              <a:solidFill>
                <a:schemeClr val="lt1"/>
              </a:solidFill>
              <a:latin typeface="Arial"/>
              <a:ea typeface="Arial"/>
              <a:cs typeface="Arial"/>
              <a:sym typeface="Arial"/>
            </a:endParaRPr>
          </a:p>
          <a:p>
            <a:pPr marL="457200" lvl="0" indent="-477795" algn="l" rtl="0">
              <a:lnSpc>
                <a:spcPct val="115000"/>
              </a:lnSpc>
              <a:spcBef>
                <a:spcPts val="0"/>
              </a:spcBef>
              <a:spcAft>
                <a:spcPts val="0"/>
              </a:spcAft>
              <a:buClr>
                <a:schemeClr val="lt1"/>
              </a:buClr>
              <a:buSzPct val="100000"/>
              <a:buFont typeface="Arial"/>
              <a:buChar char="-"/>
            </a:pPr>
            <a:r>
              <a:rPr lang="en-US" sz="5100" dirty="0">
                <a:solidFill>
                  <a:schemeClr val="lt1"/>
                </a:solidFill>
                <a:latin typeface="Arial"/>
                <a:ea typeface="Arial"/>
                <a:cs typeface="Arial"/>
                <a:sym typeface="Arial"/>
              </a:rPr>
              <a:t>New questions from areas we will be visiting</a:t>
            </a:r>
            <a:endParaRPr sz="5100" dirty="0">
              <a:solidFill>
                <a:schemeClr val="lt1"/>
              </a:solidFill>
              <a:latin typeface="Arial"/>
              <a:ea typeface="Arial"/>
              <a:cs typeface="Arial"/>
              <a:sym typeface="Arial"/>
            </a:endParaRPr>
          </a:p>
          <a:p>
            <a:pPr marL="0" lvl="0" indent="0" algn="l" rtl="0">
              <a:lnSpc>
                <a:spcPct val="115000"/>
              </a:lnSpc>
              <a:spcBef>
                <a:spcPts val="0"/>
              </a:spcBef>
              <a:spcAft>
                <a:spcPts val="0"/>
              </a:spcAft>
              <a:buNone/>
            </a:pPr>
            <a:endParaRPr sz="8261" dirty="0">
              <a:solidFill>
                <a:schemeClr val="lt1"/>
              </a:solidFill>
              <a:latin typeface="Arial"/>
              <a:ea typeface="Arial"/>
              <a:cs typeface="Arial"/>
              <a:sym typeface="Arial"/>
            </a:endParaRPr>
          </a:p>
          <a:p>
            <a:pPr marL="0" lvl="0" indent="0" algn="l" rtl="0">
              <a:lnSpc>
                <a:spcPct val="115000"/>
              </a:lnSpc>
              <a:spcBef>
                <a:spcPts val="0"/>
              </a:spcBef>
              <a:spcAft>
                <a:spcPts val="0"/>
              </a:spcAft>
              <a:buNone/>
            </a:pPr>
            <a:endParaRPr sz="8261" dirty="0">
              <a:solidFill>
                <a:schemeClr val="lt1"/>
              </a:solidFill>
              <a:latin typeface="Arial"/>
              <a:ea typeface="Arial"/>
              <a:cs typeface="Arial"/>
              <a:sym typeface="Arial"/>
            </a:endParaRPr>
          </a:p>
          <a:p>
            <a:pPr marL="0" lvl="0" indent="0" algn="l" rtl="0">
              <a:lnSpc>
                <a:spcPct val="115000"/>
              </a:lnSpc>
              <a:spcBef>
                <a:spcPts val="0"/>
              </a:spcBef>
              <a:spcAft>
                <a:spcPts val="0"/>
              </a:spcAft>
              <a:buClr>
                <a:schemeClr val="dk1"/>
              </a:buClr>
              <a:buSzPct val="34375"/>
              <a:buFont typeface="Arial"/>
              <a:buNone/>
            </a:pPr>
            <a:endParaRPr dirty="0">
              <a:solidFill>
                <a:schemeClr val="lt1"/>
              </a:solidFill>
            </a:endParaRPr>
          </a:p>
        </p:txBody>
      </p:sp>
      <p:pic>
        <p:nvPicPr>
          <p:cNvPr id="172" name="Google Shape;172;g3047aac1a3f_0_21"/>
          <p:cNvPicPr preferRelativeResize="0"/>
          <p:nvPr/>
        </p:nvPicPr>
        <p:blipFill>
          <a:blip r:embed="rId4">
            <a:alphaModFix/>
          </a:blip>
          <a:stretch>
            <a:fillRect/>
          </a:stretch>
        </p:blipFill>
        <p:spPr>
          <a:xfrm>
            <a:off x="10681875" y="1952625"/>
            <a:ext cx="6867525" cy="6381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g3047aac1a3f_0_16"/>
          <p:cNvSpPr/>
          <p:nvPr/>
        </p:nvSpPr>
        <p:spPr>
          <a:xfrm>
            <a:off x="628875" y="3298825"/>
            <a:ext cx="7749900" cy="3168000"/>
          </a:xfrm>
          <a:prstGeom prst="roundRect">
            <a:avLst>
              <a:gd name="adj" fmla="val 16667"/>
            </a:avLst>
          </a:prstGeom>
          <a:solidFill>
            <a:srgbClr val="63A0C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0" lvl="0" indent="0" algn="ctr" rtl="0">
              <a:spcBef>
                <a:spcPts val="0"/>
              </a:spcBef>
              <a:spcAft>
                <a:spcPts val="0"/>
              </a:spcAft>
              <a:buNone/>
            </a:pPr>
            <a:endParaRPr>
              <a:solidFill>
                <a:schemeClr val="dk1"/>
              </a:solidFill>
              <a:highlight>
                <a:schemeClr val="dk1"/>
              </a:highlight>
              <a:latin typeface="Calibri"/>
              <a:ea typeface="Calibri"/>
              <a:cs typeface="Calibri"/>
              <a:sym typeface="Calibri"/>
            </a:endParaRPr>
          </a:p>
        </p:txBody>
      </p:sp>
      <p:sp>
        <p:nvSpPr>
          <p:cNvPr id="178" name="Google Shape;178;g3047aac1a3f_0_16"/>
          <p:cNvSpPr txBox="1">
            <a:spLocks noGrp="1"/>
          </p:cNvSpPr>
          <p:nvPr>
            <p:ph type="title"/>
          </p:nvPr>
        </p:nvSpPr>
        <p:spPr>
          <a:xfrm>
            <a:off x="457200" y="1608138"/>
            <a:ext cx="82296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b="1" dirty="0">
                <a:solidFill>
                  <a:srgbClr val="FFFF00"/>
                </a:solidFill>
              </a:rPr>
              <a:t>Engaging the Next Generation of Ocean Explorers</a:t>
            </a:r>
            <a:endParaRPr b="1" dirty="0">
              <a:solidFill>
                <a:srgbClr val="FFFF00"/>
              </a:solidFill>
            </a:endParaRPr>
          </a:p>
        </p:txBody>
      </p:sp>
      <p:sp>
        <p:nvSpPr>
          <p:cNvPr id="179" name="Google Shape;179;g3047aac1a3f_0_16"/>
          <p:cNvSpPr txBox="1">
            <a:spLocks noGrp="1"/>
          </p:cNvSpPr>
          <p:nvPr>
            <p:ph type="body" idx="1"/>
          </p:nvPr>
        </p:nvSpPr>
        <p:spPr>
          <a:xfrm>
            <a:off x="711200" y="3455306"/>
            <a:ext cx="8229600" cy="6740100"/>
          </a:xfrm>
          <a:prstGeom prst="rect">
            <a:avLst/>
          </a:prstGeom>
        </p:spPr>
        <p:txBody>
          <a:bodyPr spcFirstLastPara="1" wrap="square" lIns="91425" tIns="45700" rIns="91425" bIns="45700" anchor="t" anchorCtr="0">
            <a:noAutofit/>
          </a:bodyPr>
          <a:lstStyle/>
          <a:p>
            <a:pPr marL="457200" lvl="0" indent="-469900" algn="l" rtl="0">
              <a:spcBef>
                <a:spcPts val="360"/>
              </a:spcBef>
              <a:spcAft>
                <a:spcPts val="0"/>
              </a:spcAft>
              <a:buClr>
                <a:schemeClr val="lt1"/>
              </a:buClr>
              <a:buSzPts val="3800"/>
              <a:buChar char="●"/>
            </a:pPr>
            <a:r>
              <a:rPr lang="en-US" sz="3800" dirty="0">
                <a:solidFill>
                  <a:schemeClr val="lt1"/>
                </a:solidFill>
              </a:rPr>
              <a:t>Dedicated to education about our mission &amp; ocean science</a:t>
            </a:r>
            <a:endParaRPr sz="3800" dirty="0">
              <a:solidFill>
                <a:schemeClr val="lt1"/>
              </a:solidFill>
            </a:endParaRPr>
          </a:p>
          <a:p>
            <a:pPr marL="457200" lvl="0" indent="-469900" algn="l" rtl="0">
              <a:spcBef>
                <a:spcPts val="0"/>
              </a:spcBef>
              <a:spcAft>
                <a:spcPts val="0"/>
              </a:spcAft>
              <a:buClr>
                <a:schemeClr val="lt1"/>
              </a:buClr>
              <a:buSzPts val="3800"/>
              <a:buChar char="●"/>
            </a:pPr>
            <a:r>
              <a:rPr lang="en-US" sz="3800" dirty="0">
                <a:solidFill>
                  <a:schemeClr val="lt1"/>
                </a:solidFill>
              </a:rPr>
              <a:t>Student Letters from around the world carried by R.E.D.W.I.N.G. </a:t>
            </a:r>
            <a:endParaRPr sz="3800" dirty="0">
              <a:solidFill>
                <a:schemeClr val="lt1"/>
              </a:solidFill>
            </a:endParaRPr>
          </a:p>
          <a:p>
            <a:pPr marL="0" lvl="0" indent="0" algn="l" rtl="0">
              <a:spcBef>
                <a:spcPts val="360"/>
              </a:spcBef>
              <a:spcAft>
                <a:spcPts val="0"/>
              </a:spcAft>
              <a:buNone/>
            </a:pPr>
            <a:endParaRPr sz="3800" dirty="0">
              <a:solidFill>
                <a:schemeClr val="lt1"/>
              </a:solidFill>
            </a:endParaRPr>
          </a:p>
        </p:txBody>
      </p:sp>
      <p:pic>
        <p:nvPicPr>
          <p:cNvPr id="180" name="Google Shape;180;g3047aac1a3f_0_16"/>
          <p:cNvPicPr preferRelativeResize="0"/>
          <p:nvPr/>
        </p:nvPicPr>
        <p:blipFill rotWithShape="1">
          <a:blip r:embed="rId4">
            <a:alphaModFix/>
          </a:blip>
          <a:srcRect/>
          <a:stretch/>
        </p:blipFill>
        <p:spPr>
          <a:xfrm>
            <a:off x="10267275" y="953438"/>
            <a:ext cx="6444975" cy="6912626"/>
          </a:xfrm>
          <a:prstGeom prst="rect">
            <a:avLst/>
          </a:prstGeom>
          <a:noFill/>
          <a:ln>
            <a:noFill/>
          </a:ln>
        </p:spPr>
      </p:pic>
      <p:pic>
        <p:nvPicPr>
          <p:cNvPr id="181" name="Google Shape;181;g3047aac1a3f_0_16"/>
          <p:cNvPicPr preferRelativeResize="0"/>
          <p:nvPr/>
        </p:nvPicPr>
        <p:blipFill>
          <a:blip r:embed="rId5">
            <a:alphaModFix/>
          </a:blip>
          <a:stretch>
            <a:fillRect/>
          </a:stretch>
        </p:blipFill>
        <p:spPr>
          <a:xfrm>
            <a:off x="9415127" y="8579775"/>
            <a:ext cx="8405626" cy="1284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
        <p:cNvGrpSpPr/>
        <p:nvPr/>
      </p:nvGrpSpPr>
      <p:grpSpPr>
        <a:xfrm>
          <a:off x="0" y="0"/>
          <a:ext cx="0" cy="0"/>
          <a:chOff x="0" y="0"/>
          <a:chExt cx="0" cy="0"/>
        </a:xfrm>
      </p:grpSpPr>
      <p:sp>
        <p:nvSpPr>
          <p:cNvPr id="186" name="Google Shape;186;g3047aac1a3f_0_11"/>
          <p:cNvSpPr/>
          <p:nvPr/>
        </p:nvSpPr>
        <p:spPr>
          <a:xfrm>
            <a:off x="603075" y="3785625"/>
            <a:ext cx="8999400" cy="3289200"/>
          </a:xfrm>
          <a:prstGeom prst="roundRect">
            <a:avLst>
              <a:gd name="adj" fmla="val 16667"/>
            </a:avLst>
          </a:prstGeom>
          <a:solidFill>
            <a:srgbClr val="63A0C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0" lvl="0" indent="0" algn="ctr" rtl="0">
              <a:spcBef>
                <a:spcPts val="0"/>
              </a:spcBef>
              <a:spcAft>
                <a:spcPts val="0"/>
              </a:spcAft>
              <a:buNone/>
            </a:pPr>
            <a:endParaRPr>
              <a:solidFill>
                <a:schemeClr val="dk1"/>
              </a:solidFill>
              <a:highlight>
                <a:schemeClr val="dk1"/>
              </a:highlight>
              <a:latin typeface="Calibri"/>
              <a:ea typeface="Calibri"/>
              <a:cs typeface="Calibri"/>
              <a:sym typeface="Calibri"/>
            </a:endParaRPr>
          </a:p>
        </p:txBody>
      </p:sp>
      <p:sp>
        <p:nvSpPr>
          <p:cNvPr id="187" name="Google Shape;187;g3047aac1a3f_0_11"/>
          <p:cNvSpPr txBox="1">
            <a:spLocks noGrp="1"/>
          </p:cNvSpPr>
          <p:nvPr>
            <p:ph type="title"/>
          </p:nvPr>
        </p:nvSpPr>
        <p:spPr>
          <a:xfrm>
            <a:off x="1268150" y="2475988"/>
            <a:ext cx="82296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5800" b="1" dirty="0">
                <a:solidFill>
                  <a:srgbClr val="FFFF00"/>
                </a:solidFill>
              </a:rPr>
              <a:t>BUILDING INTEREST IN OCEAN EXPLORATION</a:t>
            </a:r>
            <a:endParaRPr sz="5800" b="1" dirty="0">
              <a:solidFill>
                <a:srgbClr val="FFFF00"/>
              </a:solidFill>
            </a:endParaRPr>
          </a:p>
        </p:txBody>
      </p:sp>
      <p:sp>
        <p:nvSpPr>
          <p:cNvPr id="188" name="Google Shape;188;g3047aac1a3f_0_11"/>
          <p:cNvSpPr txBox="1">
            <a:spLocks noGrp="1"/>
          </p:cNvSpPr>
          <p:nvPr>
            <p:ph type="body" idx="1"/>
          </p:nvPr>
        </p:nvSpPr>
        <p:spPr>
          <a:xfrm>
            <a:off x="742100" y="4106325"/>
            <a:ext cx="9281700" cy="57666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3500">
                <a:solidFill>
                  <a:schemeClr val="lt1"/>
                </a:solidFill>
                <a:latin typeface="Arial"/>
                <a:ea typeface="Arial"/>
                <a:cs typeface="Arial"/>
                <a:sym typeface="Arial"/>
              </a:rPr>
              <a:t>“Submerged” LEGO Challenge</a:t>
            </a:r>
            <a:endParaRPr sz="3500">
              <a:solidFill>
                <a:schemeClr val="lt1"/>
              </a:solidFill>
              <a:latin typeface="Arial"/>
              <a:ea typeface="Arial"/>
              <a:cs typeface="Arial"/>
              <a:sym typeface="Arial"/>
            </a:endParaRPr>
          </a:p>
          <a:p>
            <a:pPr marL="457200" lvl="0" indent="-450850" algn="l" rtl="0">
              <a:spcBef>
                <a:spcPts val="360"/>
              </a:spcBef>
              <a:spcAft>
                <a:spcPts val="0"/>
              </a:spcAft>
              <a:buClr>
                <a:schemeClr val="lt1"/>
              </a:buClr>
              <a:buSzPts val="3500"/>
              <a:buFont typeface="Arial"/>
              <a:buChar char="●"/>
            </a:pPr>
            <a:r>
              <a:rPr lang="en-US" sz="3500">
                <a:solidFill>
                  <a:schemeClr val="lt1"/>
                </a:solidFill>
                <a:latin typeface="Arial"/>
                <a:ea typeface="Arial"/>
                <a:cs typeface="Arial"/>
                <a:sym typeface="Arial"/>
              </a:rPr>
              <a:t>3rd to 8th Graders</a:t>
            </a:r>
            <a:endParaRPr sz="3500">
              <a:solidFill>
                <a:schemeClr val="lt1"/>
              </a:solidFill>
              <a:latin typeface="Arial"/>
              <a:ea typeface="Arial"/>
              <a:cs typeface="Arial"/>
              <a:sym typeface="Arial"/>
            </a:endParaRPr>
          </a:p>
          <a:p>
            <a:pPr marL="457200" lvl="0" indent="-450850" algn="l" rtl="0">
              <a:spcBef>
                <a:spcPts val="0"/>
              </a:spcBef>
              <a:spcAft>
                <a:spcPts val="0"/>
              </a:spcAft>
              <a:buClr>
                <a:schemeClr val="lt1"/>
              </a:buClr>
              <a:buSzPts val="3500"/>
              <a:buFont typeface="Arial"/>
              <a:buChar char="●"/>
            </a:pPr>
            <a:r>
              <a:rPr lang="en-US" sz="3500">
                <a:solidFill>
                  <a:schemeClr val="lt1"/>
                </a:solidFill>
                <a:latin typeface="Arial"/>
                <a:ea typeface="Arial"/>
                <a:cs typeface="Arial"/>
                <a:sym typeface="Arial"/>
              </a:rPr>
              <a:t>Task: Build a LEGO tool that can be used to observe life in the ocean</a:t>
            </a:r>
            <a:endParaRPr sz="3500">
              <a:solidFill>
                <a:schemeClr val="lt1"/>
              </a:solidFill>
              <a:latin typeface="Arial"/>
              <a:ea typeface="Arial"/>
              <a:cs typeface="Arial"/>
              <a:sym typeface="Arial"/>
            </a:endParaRPr>
          </a:p>
          <a:p>
            <a:pPr marL="457200" lvl="0" indent="-450850" algn="l" rtl="0">
              <a:spcBef>
                <a:spcPts val="0"/>
              </a:spcBef>
              <a:spcAft>
                <a:spcPts val="0"/>
              </a:spcAft>
              <a:buClr>
                <a:schemeClr val="lt1"/>
              </a:buClr>
              <a:buSzPts val="3500"/>
              <a:buFont typeface="Arial"/>
              <a:buChar char="●"/>
            </a:pPr>
            <a:r>
              <a:rPr lang="en-US" sz="3500">
                <a:solidFill>
                  <a:schemeClr val="lt1"/>
                </a:solidFill>
                <a:latin typeface="Arial"/>
                <a:ea typeface="Arial"/>
                <a:cs typeface="Arial"/>
                <a:sym typeface="Arial"/>
              </a:rPr>
              <a:t>Hosted webinar with 50 teams</a:t>
            </a:r>
            <a:endParaRPr sz="3500">
              <a:solidFill>
                <a:schemeClr val="lt1"/>
              </a:solidFill>
              <a:latin typeface="Arial"/>
              <a:ea typeface="Arial"/>
              <a:cs typeface="Arial"/>
              <a:sym typeface="Arial"/>
            </a:endParaRPr>
          </a:p>
          <a:p>
            <a:pPr marL="0" lvl="0" indent="0" algn="l" rtl="0">
              <a:spcBef>
                <a:spcPts val="360"/>
              </a:spcBef>
              <a:spcAft>
                <a:spcPts val="0"/>
              </a:spcAft>
              <a:buNone/>
            </a:pPr>
            <a:endParaRPr sz="2500">
              <a:latin typeface="Arial"/>
              <a:ea typeface="Arial"/>
              <a:cs typeface="Arial"/>
              <a:sym typeface="Arial"/>
            </a:endParaRPr>
          </a:p>
        </p:txBody>
      </p:sp>
      <p:pic>
        <p:nvPicPr>
          <p:cNvPr id="189" name="Google Shape;189;g3047aac1a3f_0_11"/>
          <p:cNvPicPr preferRelativeResize="0"/>
          <p:nvPr/>
        </p:nvPicPr>
        <p:blipFill>
          <a:blip r:embed="rId4">
            <a:alphaModFix/>
          </a:blip>
          <a:stretch>
            <a:fillRect/>
          </a:stretch>
        </p:blipFill>
        <p:spPr>
          <a:xfrm>
            <a:off x="10023794" y="1561725"/>
            <a:ext cx="6362406" cy="716354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671</Words>
  <Application>Microsoft Macintosh PowerPoint</Application>
  <PresentationFormat>Custom</PresentationFormat>
  <Paragraphs>63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Roboto</vt:lpstr>
      <vt:lpstr>Calibri</vt:lpstr>
      <vt:lpstr>Office Theme</vt:lpstr>
      <vt:lpstr>PowerPoint Presentation</vt:lpstr>
      <vt:lpstr>PowerPoint Presentation</vt:lpstr>
      <vt:lpstr>R.E.D.W.I.N.G</vt:lpstr>
      <vt:lpstr>PowerPoint Presentation</vt:lpstr>
      <vt:lpstr>Our Route and Partners </vt:lpstr>
      <vt:lpstr>Pathfinders/Mapping</vt:lpstr>
      <vt:lpstr>Outreach</vt:lpstr>
      <vt:lpstr>Engaging the Next Generation of Ocean Explorers</vt:lpstr>
      <vt:lpstr>BUILDING INTEREST IN OCEAN EXPLORATION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Michael Crowley</cp:lastModifiedBy>
  <cp:revision>8</cp:revision>
  <dcterms:created xsi:type="dcterms:W3CDTF">2006-08-16T00:00:00Z</dcterms:created>
  <dcterms:modified xsi:type="dcterms:W3CDTF">2025-03-20T14:40:52Z</dcterms:modified>
</cp:coreProperties>
</file>